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0" r:id="rId5"/>
    <p:sldId id="261" r:id="rId6"/>
    <p:sldId id="268" r:id="rId7"/>
    <p:sldId id="269" r:id="rId8"/>
    <p:sldId id="262" r:id="rId9"/>
    <p:sldId id="278" r:id="rId10"/>
    <p:sldId id="263" r:id="rId11"/>
    <p:sldId id="270" r:id="rId12"/>
    <p:sldId id="264" r:id="rId13"/>
    <p:sldId id="271" r:id="rId14"/>
    <p:sldId id="272" r:id="rId15"/>
    <p:sldId id="273" r:id="rId16"/>
    <p:sldId id="265" r:id="rId17"/>
    <p:sldId id="274" r:id="rId18"/>
    <p:sldId id="266" r:id="rId19"/>
    <p:sldId id="275" r:id="rId20"/>
    <p:sldId id="267" r:id="rId21"/>
    <p:sldId id="277" r:id="rId22"/>
    <p:sldId id="259" r:id="rId23"/>
    <p:sldId id="276" r:id="rId2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1pPr>
    <a:lvl2pPr marL="4572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2pPr>
    <a:lvl3pPr marL="9144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3pPr>
    <a:lvl4pPr marL="13716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4pPr>
    <a:lvl5pPr marL="1828800" algn="l" rtl="0" eaLnBrk="0" fontAlgn="base" hangingPunct="0">
      <a:spcBef>
        <a:spcPct val="0"/>
      </a:spcBef>
      <a:spcAft>
        <a:spcPct val="0"/>
      </a:spcAft>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3200" kern="1200">
        <a:solidFill>
          <a:schemeClr val="tx2"/>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6" autoAdjust="0"/>
    <p:restoredTop sz="9466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59875" cy="6858000"/>
            <a:chOff x="0" y="0"/>
            <a:chExt cx="5770" cy="4320"/>
          </a:xfrm>
        </p:grpSpPr>
        <p:sp>
          <p:nvSpPr>
            <p:cNvPr id="512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512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2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2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512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2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2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513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513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3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3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513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513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513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513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513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3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514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514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514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514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46"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5147" name="Rectangle 27"/>
          <p:cNvSpPr>
            <a:spLocks noGrp="1" noChangeArrowheads="1"/>
          </p:cNvSpPr>
          <p:nvPr>
            <p:ph type="ftr" sz="quarter" idx="3"/>
          </p:nvPr>
        </p:nvSpPr>
        <p:spPr/>
        <p:txBody>
          <a:bodyPr/>
          <a:lstStyle>
            <a:lvl1pPr>
              <a:defRPr/>
            </a:lvl1pPr>
          </a:lstStyle>
          <a:p>
            <a:endParaRPr lang="en-US"/>
          </a:p>
        </p:txBody>
      </p:sp>
      <p:sp>
        <p:nvSpPr>
          <p:cNvPr id="5148" name="Rectangle 28"/>
          <p:cNvSpPr>
            <a:spLocks noGrp="1" noChangeArrowheads="1"/>
          </p:cNvSpPr>
          <p:nvPr>
            <p:ph type="sldNum" sz="quarter" idx="4"/>
          </p:nvPr>
        </p:nvSpPr>
        <p:spPr/>
        <p:txBody>
          <a:bodyPr/>
          <a:lstStyle>
            <a:lvl1pPr>
              <a:defRPr/>
            </a:lvl1pPr>
          </a:lstStyle>
          <a:p>
            <a:fld id="{755E95FD-7E07-48B8-8E91-9755E9335B1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6BBB44B-7D66-44A0-A38A-332F28DA149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1776969-CA00-4E10-8A77-FCA3B757035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defRPr/>
            </a:lvl1pPr>
          </a:lstStyle>
          <a:p>
            <a:fld id="{FBB2AF8E-E35D-484B-AC89-FF4FF8FCDB51}" type="slidenum">
              <a:rPr lang="en-US"/>
              <a:pPr/>
              <a:t>‹#›</a:t>
            </a:fld>
            <a:endParaRPr lang="en-US"/>
          </a:p>
        </p:txBody>
      </p:sp>
      <p:sp>
        <p:nvSpPr>
          <p:cNvPr id="7" name="Date Placeholder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91E7CE4-8360-45C6-9A8A-59968E95860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AA74467-182C-4E21-9978-B92FEE6F3F1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79D86E7-02FB-4BB0-BFCA-453C0B23E9F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66FFE90-72B6-4959-9367-5A7CB480B5F5}"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880F507-4C39-4E09-857D-B624A802D152}"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C4BC78A-015F-4A75-BC63-7E4A3526B851}"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5339CE9-54DA-4DAB-B752-913F1372196D}"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4CBC765-0BF9-4884-96D2-BF4F4FD010B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latin typeface="+mn-lt"/>
              </a:defRPr>
            </a:lvl1pPr>
          </a:lstStyle>
          <a:p>
            <a:endParaRPr lang="en-US"/>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latin typeface="+mn-lt"/>
              </a:defRPr>
            </a:lvl1pPr>
          </a:lstStyle>
          <a:p>
            <a:fld id="{D76B39F0-6BFF-4769-B56F-E9C1FB62100F}" type="slidenum">
              <a:rPr lang="en-US"/>
              <a:pPr/>
              <a:t>‹#›</a:t>
            </a:fld>
            <a:endParaRPr lang="en-US"/>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latin typeface="+mn-lt"/>
              </a:defRPr>
            </a:lvl1pP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SFMS-IS\SYS\SHARED\TNT\sounds\Applause.wav"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audio" Target="../media/audio8.wav"/><Relationship Id="rId1" Type="http://schemas.openxmlformats.org/officeDocument/2006/relationships/slideLayout" Target="../slideLayouts/slideLayout4.xml"/><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audio" Target="../media/audio15.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audio" Target="../media/audio16.wav"/><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7.wav"/><Relationship Id="rId4" Type="http://schemas.openxmlformats.org/officeDocument/2006/relationships/image" Target="../media/image21.wmf"/></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8.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400" b="1">
                <a:latin typeface="Book Antiqua" pitchFamily="18" charset="0"/>
              </a:rPr>
              <a:t>READING STRATEGIES</a:t>
            </a:r>
          </a:p>
        </p:txBody>
      </p:sp>
      <p:sp>
        <p:nvSpPr>
          <p:cNvPr id="2051" name="Rectangle 3"/>
          <p:cNvSpPr>
            <a:spLocks noGrp="1" noChangeArrowheads="1"/>
          </p:cNvSpPr>
          <p:nvPr>
            <p:ph type="subTitle" idx="1"/>
          </p:nvPr>
        </p:nvSpPr>
        <p:spPr/>
        <p:txBody>
          <a:bodyPr/>
          <a:lstStyle/>
          <a:p>
            <a:r>
              <a:rPr lang="en-US">
                <a:solidFill>
                  <a:schemeClr val="tx2"/>
                </a:solidFill>
                <a:latin typeface="Book Antiqua" pitchFamily="18" charset="0"/>
              </a:rPr>
              <a:t>Thinking About How You Read</a:t>
            </a:r>
          </a:p>
        </p:txBody>
      </p:sp>
      <p:pic>
        <p:nvPicPr>
          <p:cNvPr id="2052" name="Applause.wav">
            <a:hlinkClick r:id="" action="ppaction://media"/>
          </p:cNvPr>
          <p:cNvPicPr>
            <a:picLocks noRot="1" noChangeAspect="1" noChangeArrowheads="1"/>
          </p:cNvPicPr>
          <p:nvPr>
            <a:audioFile r:link="rId1"/>
          </p:nvPr>
        </p:nvPicPr>
        <p:blipFill>
          <a:blip r:embed="rId4"/>
          <a:srcRect/>
          <a:stretch>
            <a:fillRect/>
          </a:stretch>
        </p:blipFill>
        <p:spPr bwMode="auto">
          <a:xfrm>
            <a:off x="8991600" y="6705600"/>
            <a:ext cx="152400" cy="152400"/>
          </a:xfrm>
          <a:prstGeom prst="rect">
            <a:avLst/>
          </a:prstGeom>
          <a:noFill/>
        </p:spPr>
      </p:pic>
    </p:spTree>
  </p:cSld>
  <p:clrMapOvr>
    <a:masterClrMapping/>
  </p:clrMapOvr>
  <p:transition spd="slow">
    <p:newsflash/>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1000"/>
                                        <p:tgtEl>
                                          <p:spTgt spid="2051">
                                            <p:txEl>
                                              <p:pRg st="0" end="0"/>
                                            </p:txEl>
                                          </p:spTgt>
                                        </p:tgtEl>
                                      </p:cBhvr>
                                    </p:animEffect>
                                  </p:childTnLst>
                                </p:cTn>
                              </p:par>
                            </p:childTnLst>
                          </p:cTn>
                        </p:par>
                        <p:par>
                          <p:cTn id="13" fill="hold">
                            <p:stCondLst>
                              <p:cond delay="1000"/>
                            </p:stCondLst>
                            <p:childTnLst>
                              <p:par>
                                <p:cTn id="14" presetID="1" presetClass="mediacall" presetSubtype="0" fill="hold" nodeType="afterEffect">
                                  <p:stCondLst>
                                    <p:cond delay="0"/>
                                  </p:stCondLst>
                                  <p:childTnLst>
                                    <p:cmd type="call" cmd="playFrom(0.0)">
                                      <p:cBhvr>
                                        <p:cTn id="15" dur="1" fill="hold"/>
                                        <p:tgtEl>
                                          <p:spTgt spid="205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Prev" delay="0">
                      <p:tgtEl>
                        <p:sldTgt/>
                      </p:tgtEl>
                    </p:cond>
                    <p:cond evt="onStopAudio" delay="0">
                      <p:tgtEl>
                        <p:sldTgt/>
                      </p:tgtEl>
                    </p:cond>
                  </p:endCondLst>
                </p:cTn>
                <p:tgtEl>
                  <p:spTgt spid="2052"/>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b="1">
                <a:latin typeface="Book Antiqua" pitchFamily="18" charset="0"/>
              </a:rPr>
              <a:t>Determine Importance</a:t>
            </a:r>
          </a:p>
        </p:txBody>
      </p:sp>
      <p:sp>
        <p:nvSpPr>
          <p:cNvPr id="26629" name="Text Box 5"/>
          <p:cNvSpPr txBox="1">
            <a:spLocks noChangeArrowheads="1"/>
          </p:cNvSpPr>
          <p:nvPr/>
        </p:nvSpPr>
        <p:spPr bwMode="auto">
          <a:xfrm>
            <a:off x="533400" y="1676400"/>
            <a:ext cx="6400800" cy="4178300"/>
          </a:xfrm>
          <a:prstGeom prst="rect">
            <a:avLst/>
          </a:prstGeom>
          <a:noFill/>
          <a:ln w="9525">
            <a:noFill/>
            <a:miter lim="800000"/>
            <a:headEnd/>
            <a:tailEnd/>
          </a:ln>
          <a:effectLst/>
        </p:spPr>
        <p:txBody>
          <a:bodyPr>
            <a:spAutoFit/>
          </a:bodyPr>
          <a:lstStyle/>
          <a:p>
            <a:pPr>
              <a:spcBef>
                <a:spcPct val="50000"/>
              </a:spcBef>
            </a:pPr>
            <a:r>
              <a:rPr lang="en-US" sz="3600">
                <a:effectLst>
                  <a:outerShdw blurRad="38100" dist="38100" dir="2700000" algn="tl">
                    <a:srgbClr val="000000"/>
                  </a:outerShdw>
                </a:effectLst>
              </a:rPr>
              <a:t>Pick and choose which details are the most important to remember.</a:t>
            </a:r>
          </a:p>
          <a:p>
            <a:pPr>
              <a:spcBef>
                <a:spcPct val="50000"/>
              </a:spcBef>
              <a:buFontTx/>
              <a:buChar char="•"/>
            </a:pPr>
            <a:r>
              <a:rPr lang="en-US">
                <a:effectLst>
                  <a:outerShdw blurRad="38100" dist="38100" dir="2700000" algn="tl">
                    <a:srgbClr val="000000"/>
                  </a:outerShdw>
                </a:effectLst>
              </a:rPr>
              <a:t>Think about what a teacher might ask on a test.</a:t>
            </a:r>
          </a:p>
          <a:p>
            <a:pPr>
              <a:spcBef>
                <a:spcPct val="50000"/>
              </a:spcBef>
              <a:buFontTx/>
              <a:buChar char="•"/>
            </a:pPr>
            <a:r>
              <a:rPr lang="en-US">
                <a:effectLst>
                  <a:outerShdw blurRad="38100" dist="38100" dir="2700000" algn="tl">
                    <a:srgbClr val="000000"/>
                  </a:outerShdw>
                </a:effectLst>
              </a:rPr>
              <a:t>Think about what the author hints might be important later on.</a:t>
            </a:r>
          </a:p>
        </p:txBody>
      </p:sp>
      <p:pic>
        <p:nvPicPr>
          <p:cNvPr id="26630" name="Picture 6" descr="bvvyyzmo[1]"/>
          <p:cNvPicPr>
            <a:picLocks noGrp="1" noChangeAspect="1" noChangeArrowheads="1"/>
          </p:cNvPicPr>
          <p:nvPr>
            <p:ph idx="1"/>
          </p:nvPr>
        </p:nvPicPr>
        <p:blipFill>
          <a:blip r:embed="rId3"/>
          <a:srcRect/>
          <a:stretch>
            <a:fillRect/>
          </a:stretch>
        </p:blipFill>
        <p:spPr>
          <a:xfrm>
            <a:off x="6934200" y="2743200"/>
            <a:ext cx="1790700" cy="1935163"/>
          </a:xfrm>
          <a:noFill/>
          <a:ln/>
        </p:spPr>
      </p:pic>
    </p:spTree>
  </p:cSld>
  <p:clrMapOvr>
    <a:masterClrMapping/>
  </p:clrMapOvr>
  <p:transition spd="slow">
    <p:randomBar/>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6628"/>
                                        </p:tgtEl>
                                        <p:attrNameLst>
                                          <p:attrName>style.visibility</p:attrName>
                                        </p:attrNameLst>
                                      </p:cBhvr>
                                      <p:to>
                                        <p:strVal val="visible"/>
                                      </p:to>
                                    </p:set>
                                    <p:animEffect transition="in" filter="fade">
                                      <p:cBhvr>
                                        <p:cTn id="7" dur="1000"/>
                                        <p:tgtEl>
                                          <p:spTgt spid="26628"/>
                                        </p:tgtEl>
                                      </p:cBhvr>
                                    </p:animEffect>
                                    <p:anim calcmode="lin" valueType="num">
                                      <p:cBhvr>
                                        <p:cTn id="8" dur="1000" fill="hold"/>
                                        <p:tgtEl>
                                          <p:spTgt spid="26628"/>
                                        </p:tgtEl>
                                        <p:attrNameLst>
                                          <p:attrName>ppt_x</p:attrName>
                                        </p:attrNameLst>
                                      </p:cBhvr>
                                      <p:tavLst>
                                        <p:tav tm="0">
                                          <p:val>
                                            <p:strVal val="#ppt_x-.1"/>
                                          </p:val>
                                        </p:tav>
                                        <p:tav tm="100000">
                                          <p:val>
                                            <p:strVal val="#ppt_x"/>
                                          </p:val>
                                        </p:tav>
                                      </p:tavLst>
                                    </p:anim>
                                    <p:anim calcmode="lin" valueType="num">
                                      <p:cBhvr>
                                        <p:cTn id="9" dur="10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26629">
                                            <p:txEl>
                                              <p:pRg st="0" end="0"/>
                                            </p:txEl>
                                          </p:spTgt>
                                        </p:tgtEl>
                                        <p:attrNameLst>
                                          <p:attrName>style.visibility</p:attrName>
                                        </p:attrNameLst>
                                      </p:cBhvr>
                                      <p:to>
                                        <p:strVal val="visible"/>
                                      </p:to>
                                    </p:set>
                                    <p:anim calcmode="lin" valueType="num">
                                      <p:cBhvr>
                                        <p:cTn id="14" dur="500" fill="hold"/>
                                        <p:tgtEl>
                                          <p:spTgt spid="2662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6629">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26629">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266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26629">
                                            <p:txEl>
                                              <p:pRg st="1" end="1"/>
                                            </p:txEl>
                                          </p:spTgt>
                                        </p:tgtEl>
                                        <p:attrNameLst>
                                          <p:attrName>style.visibility</p:attrName>
                                        </p:attrNameLst>
                                      </p:cBhvr>
                                      <p:to>
                                        <p:strVal val="visible"/>
                                      </p:to>
                                    </p:set>
                                    <p:anim calcmode="lin" valueType="num">
                                      <p:cBhvr>
                                        <p:cTn id="22" dur="500" fill="hold"/>
                                        <p:tgtEl>
                                          <p:spTgt spid="26629">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6629">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26629">
                                            <p:txEl>
                                              <p:pRg st="1" end="1"/>
                                            </p:txEl>
                                          </p:spTgt>
                                        </p:tgtEl>
                                        <p:attrNameLst>
                                          <p:attrName>style.rotation</p:attrName>
                                        </p:attrNameLst>
                                      </p:cBhvr>
                                      <p:tavLst>
                                        <p:tav tm="0">
                                          <p:val>
                                            <p:fltVal val="90"/>
                                          </p:val>
                                        </p:tav>
                                        <p:tav tm="100000">
                                          <p:val>
                                            <p:fltVal val="0"/>
                                          </p:val>
                                        </p:tav>
                                      </p:tavLst>
                                    </p:anim>
                                    <p:animEffect transition="in" filter="fade">
                                      <p:cBhvr>
                                        <p:cTn id="25" dur="500"/>
                                        <p:tgtEl>
                                          <p:spTgt spid="2662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26629">
                                            <p:txEl>
                                              <p:pRg st="2" end="2"/>
                                            </p:txEl>
                                          </p:spTgt>
                                        </p:tgtEl>
                                        <p:attrNameLst>
                                          <p:attrName>style.visibility</p:attrName>
                                        </p:attrNameLst>
                                      </p:cBhvr>
                                      <p:to>
                                        <p:strVal val="visible"/>
                                      </p:to>
                                    </p:set>
                                    <p:anim calcmode="lin" valueType="num">
                                      <p:cBhvr>
                                        <p:cTn id="30" dur="500" fill="hold"/>
                                        <p:tgtEl>
                                          <p:spTgt spid="26629">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26629">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26629">
                                            <p:txEl>
                                              <p:pRg st="2" end="2"/>
                                            </p:txEl>
                                          </p:spTgt>
                                        </p:tgtEl>
                                        <p:attrNameLst>
                                          <p:attrName>style.rotation</p:attrName>
                                        </p:attrNameLst>
                                      </p:cBhvr>
                                      <p:tavLst>
                                        <p:tav tm="0">
                                          <p:val>
                                            <p:fltVal val="90"/>
                                          </p:val>
                                        </p:tav>
                                        <p:tav tm="100000">
                                          <p:val>
                                            <p:fltVal val="0"/>
                                          </p:val>
                                        </p:tav>
                                      </p:tavLst>
                                    </p:anim>
                                    <p:animEffect transition="in" filter="fade">
                                      <p:cBhvr>
                                        <p:cTn id="33" dur="500"/>
                                        <p:tgtEl>
                                          <p:spTgt spid="266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r>
              <a:rPr lang="en-US" b="1">
                <a:latin typeface="Book Antiqua" pitchFamily="18" charset="0"/>
              </a:rPr>
              <a:t>Why Determine Importance?</a:t>
            </a:r>
          </a:p>
        </p:txBody>
      </p:sp>
      <p:sp>
        <p:nvSpPr>
          <p:cNvPr id="54278" name="Text Box 6"/>
          <p:cNvSpPr txBox="1">
            <a:spLocks noChangeArrowheads="1"/>
          </p:cNvSpPr>
          <p:nvPr/>
        </p:nvSpPr>
        <p:spPr bwMode="auto">
          <a:xfrm>
            <a:off x="1143000" y="1828800"/>
            <a:ext cx="6705600" cy="3503613"/>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Anything you read contains a lot of information. You cannot remember everything.  By deciding what is important, you don’t have to remember everything.  You can prioritize the information you need in order to understand.</a:t>
            </a:r>
          </a:p>
        </p:txBody>
      </p:sp>
      <p:pic>
        <p:nvPicPr>
          <p:cNvPr id="54279" name="Picture 7" descr="ssmm1jjj[1]"/>
          <p:cNvPicPr>
            <a:picLocks noGrp="1" noChangeAspect="1" noChangeArrowheads="1"/>
          </p:cNvPicPr>
          <p:nvPr>
            <p:ph idx="1"/>
          </p:nvPr>
        </p:nvPicPr>
        <p:blipFill>
          <a:blip r:embed="rId3"/>
          <a:srcRect/>
          <a:stretch>
            <a:fillRect/>
          </a:stretch>
        </p:blipFill>
        <p:spPr>
          <a:xfrm>
            <a:off x="6858000" y="4648200"/>
            <a:ext cx="1587500" cy="1908175"/>
          </a:xfrm>
          <a:noFill/>
          <a:ln/>
        </p:spPr>
      </p:pic>
    </p:spTree>
  </p:cSld>
  <p:clrMapOvr>
    <a:masterClrMapping/>
  </p:clrMapOvr>
  <p:transition spd="med">
    <p:wipe dir="u"/>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wipe(down)">
                                      <p:cBhvr>
                                        <p:cTn id="7" dur="580">
                                          <p:stCondLst>
                                            <p:cond delay="0"/>
                                          </p:stCondLst>
                                        </p:cTn>
                                        <p:tgtEl>
                                          <p:spTgt spid="54276"/>
                                        </p:tgtEl>
                                      </p:cBhvr>
                                    </p:animEffect>
                                    <p:anim calcmode="lin" valueType="num">
                                      <p:cBhvr>
                                        <p:cTn id="8" dur="1822" tmFilter="0,0; 0.14,0.36; 0.43,0.73; 0.71,0.91; 1.0,1.0">
                                          <p:stCondLst>
                                            <p:cond delay="0"/>
                                          </p:stCondLst>
                                        </p:cTn>
                                        <p:tgtEl>
                                          <p:spTgt spid="5427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427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427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427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4276"/>
                                        </p:tgtEl>
                                        <p:attrNameLst>
                                          <p:attrName>ppt_y</p:attrName>
                                        </p:attrNameLst>
                                      </p:cBhvr>
                                      <p:tavLst>
                                        <p:tav tm="0" fmla="#ppt_y-sin(pi*$)/81">
                                          <p:val>
                                            <p:fltVal val="0"/>
                                          </p:val>
                                        </p:tav>
                                        <p:tav tm="100000">
                                          <p:val>
                                            <p:fltVal val="1"/>
                                          </p:val>
                                        </p:tav>
                                      </p:tavLst>
                                    </p:anim>
                                    <p:animScale>
                                      <p:cBhvr>
                                        <p:cTn id="13" dur="26">
                                          <p:stCondLst>
                                            <p:cond delay="650"/>
                                          </p:stCondLst>
                                        </p:cTn>
                                        <p:tgtEl>
                                          <p:spTgt spid="54276"/>
                                        </p:tgtEl>
                                      </p:cBhvr>
                                      <p:to x="100000" y="60000"/>
                                    </p:animScale>
                                    <p:animScale>
                                      <p:cBhvr>
                                        <p:cTn id="14" dur="166" decel="50000">
                                          <p:stCondLst>
                                            <p:cond delay="676"/>
                                          </p:stCondLst>
                                        </p:cTn>
                                        <p:tgtEl>
                                          <p:spTgt spid="54276"/>
                                        </p:tgtEl>
                                      </p:cBhvr>
                                      <p:to x="100000" y="100000"/>
                                    </p:animScale>
                                    <p:animScale>
                                      <p:cBhvr>
                                        <p:cTn id="15" dur="26">
                                          <p:stCondLst>
                                            <p:cond delay="1312"/>
                                          </p:stCondLst>
                                        </p:cTn>
                                        <p:tgtEl>
                                          <p:spTgt spid="54276"/>
                                        </p:tgtEl>
                                      </p:cBhvr>
                                      <p:to x="100000" y="80000"/>
                                    </p:animScale>
                                    <p:animScale>
                                      <p:cBhvr>
                                        <p:cTn id="16" dur="166" decel="50000">
                                          <p:stCondLst>
                                            <p:cond delay="1338"/>
                                          </p:stCondLst>
                                        </p:cTn>
                                        <p:tgtEl>
                                          <p:spTgt spid="54276"/>
                                        </p:tgtEl>
                                      </p:cBhvr>
                                      <p:to x="100000" y="100000"/>
                                    </p:animScale>
                                    <p:animScale>
                                      <p:cBhvr>
                                        <p:cTn id="17" dur="26">
                                          <p:stCondLst>
                                            <p:cond delay="1642"/>
                                          </p:stCondLst>
                                        </p:cTn>
                                        <p:tgtEl>
                                          <p:spTgt spid="54276"/>
                                        </p:tgtEl>
                                      </p:cBhvr>
                                      <p:to x="100000" y="90000"/>
                                    </p:animScale>
                                    <p:animScale>
                                      <p:cBhvr>
                                        <p:cTn id="18" dur="166" decel="50000">
                                          <p:stCondLst>
                                            <p:cond delay="1668"/>
                                          </p:stCondLst>
                                        </p:cTn>
                                        <p:tgtEl>
                                          <p:spTgt spid="54276"/>
                                        </p:tgtEl>
                                      </p:cBhvr>
                                      <p:to x="100000" y="100000"/>
                                    </p:animScale>
                                    <p:animScale>
                                      <p:cBhvr>
                                        <p:cTn id="19" dur="26">
                                          <p:stCondLst>
                                            <p:cond delay="1808"/>
                                          </p:stCondLst>
                                        </p:cTn>
                                        <p:tgtEl>
                                          <p:spTgt spid="54276"/>
                                        </p:tgtEl>
                                      </p:cBhvr>
                                      <p:to x="100000" y="95000"/>
                                    </p:animScale>
                                    <p:animScale>
                                      <p:cBhvr>
                                        <p:cTn id="20" dur="166" decel="50000">
                                          <p:stCondLst>
                                            <p:cond delay="1834"/>
                                          </p:stCondLst>
                                        </p:cTn>
                                        <p:tgtEl>
                                          <p:spTgt spid="5427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54278">
                                            <p:txEl>
                                              <p:pRg st="0" end="0"/>
                                            </p:txEl>
                                          </p:spTgt>
                                        </p:tgtEl>
                                        <p:attrNameLst>
                                          <p:attrName>style.visibility</p:attrName>
                                        </p:attrNameLst>
                                      </p:cBhvr>
                                      <p:to>
                                        <p:strVal val="visible"/>
                                      </p:to>
                                    </p:set>
                                    <p:anim calcmode="lin" valueType="num">
                                      <p:cBhvr>
                                        <p:cTn id="25" dur="1000" fill="hold"/>
                                        <p:tgtEl>
                                          <p:spTgt spid="5427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1000" fill="hold"/>
                                        <p:tgtEl>
                                          <p:spTgt spid="5427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1000" fill="hold"/>
                                        <p:tgtEl>
                                          <p:spTgt spid="5427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1000" fill="hold"/>
                                        <p:tgtEl>
                                          <p:spTgt spid="5427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b="1">
                <a:latin typeface="Book Antiqua" pitchFamily="18" charset="0"/>
              </a:rPr>
              <a:t>Infer and Predict</a:t>
            </a:r>
          </a:p>
        </p:txBody>
      </p:sp>
      <p:sp>
        <p:nvSpPr>
          <p:cNvPr id="27653" name="Text Box 5"/>
          <p:cNvSpPr txBox="1">
            <a:spLocks noChangeArrowheads="1"/>
          </p:cNvSpPr>
          <p:nvPr/>
        </p:nvSpPr>
        <p:spPr bwMode="auto">
          <a:xfrm>
            <a:off x="3124200" y="2057400"/>
            <a:ext cx="6019800" cy="3017838"/>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Good readers are like detectives.</a:t>
            </a:r>
          </a:p>
          <a:p>
            <a:pPr>
              <a:spcBef>
                <a:spcPct val="50000"/>
              </a:spcBef>
            </a:pPr>
            <a:r>
              <a:rPr lang="en-US">
                <a:effectLst>
                  <a:outerShdw blurRad="38100" dist="38100" dir="2700000" algn="tl">
                    <a:srgbClr val="000000"/>
                  </a:outerShdw>
                </a:effectLst>
              </a:rPr>
              <a:t>They use clues to determine what is happening in a story.</a:t>
            </a:r>
          </a:p>
          <a:p>
            <a:pPr>
              <a:spcBef>
                <a:spcPct val="50000"/>
              </a:spcBef>
            </a:pPr>
            <a:r>
              <a:rPr lang="en-US">
                <a:effectLst>
                  <a:outerShdw blurRad="38100" dist="38100" dir="2700000" algn="tl">
                    <a:srgbClr val="000000"/>
                  </a:outerShdw>
                </a:effectLst>
              </a:rPr>
              <a:t>This is called INFERENCE!</a:t>
            </a:r>
          </a:p>
        </p:txBody>
      </p:sp>
      <p:pic>
        <p:nvPicPr>
          <p:cNvPr id="27654" name="Picture 6" descr="0rtieqit[1]"/>
          <p:cNvPicPr>
            <a:picLocks noGrp="1" noChangeAspect="1" noChangeArrowheads="1"/>
          </p:cNvPicPr>
          <p:nvPr>
            <p:ph idx="1"/>
          </p:nvPr>
        </p:nvPicPr>
        <p:blipFill>
          <a:blip r:embed="rId3"/>
          <a:srcRect/>
          <a:stretch>
            <a:fillRect/>
          </a:stretch>
        </p:blipFill>
        <p:spPr>
          <a:xfrm>
            <a:off x="533400" y="2286000"/>
            <a:ext cx="2590800" cy="2398713"/>
          </a:xfrm>
          <a:noFill/>
          <a:ln/>
        </p:spPr>
      </p:pic>
    </p:spTree>
  </p:cSld>
  <p:clrMapOvr>
    <a:masterClrMapping/>
  </p:clrMapOvr>
  <p:transition spd="slow">
    <p:randomBar dir="vert"/>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7652"/>
                                        </p:tgtEl>
                                        <p:attrNameLst>
                                          <p:attrName>style.visibility</p:attrName>
                                        </p:attrNameLst>
                                      </p:cBhvr>
                                      <p:to>
                                        <p:strVal val="visible"/>
                                      </p:to>
                                    </p:set>
                                    <p:set>
                                      <p:cBhvr>
                                        <p:cTn id="7" dur="455" fill="hold">
                                          <p:stCondLst>
                                            <p:cond delay="0"/>
                                          </p:stCondLst>
                                        </p:cTn>
                                        <p:tgtEl>
                                          <p:spTgt spid="27652"/>
                                        </p:tgtEl>
                                        <p:attrNameLst>
                                          <p:attrName>style.rotation</p:attrName>
                                        </p:attrNameLst>
                                      </p:cBhvr>
                                      <p:to>
                                        <p:strVal val="-45.0"/>
                                      </p:to>
                                    </p:set>
                                    <p:anim calcmode="lin" valueType="num">
                                      <p:cBhvr>
                                        <p:cTn id="8" dur="455" fill="hold">
                                          <p:stCondLst>
                                            <p:cond delay="455"/>
                                          </p:stCondLst>
                                        </p:cTn>
                                        <p:tgtEl>
                                          <p:spTgt spid="2765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765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765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765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27653">
                                            <p:txEl>
                                              <p:pRg st="0" end="0"/>
                                            </p:txEl>
                                          </p:spTgt>
                                        </p:tgtEl>
                                        <p:attrNameLst>
                                          <p:attrName>style.visibility</p:attrName>
                                        </p:attrNameLst>
                                      </p:cBhvr>
                                      <p:to>
                                        <p:strVal val="visible"/>
                                      </p:to>
                                    </p:set>
                                    <p:animEffect transition="in" filter="fade">
                                      <p:cBhvr>
                                        <p:cTn id="16" dur="2000"/>
                                        <p:tgtEl>
                                          <p:spTgt spid="27653">
                                            <p:txEl>
                                              <p:pRg st="0" end="0"/>
                                            </p:txEl>
                                          </p:spTgt>
                                        </p:tgtEl>
                                      </p:cBhvr>
                                    </p:animEffect>
                                    <p:anim calcmode="lin" valueType="num">
                                      <p:cBhvr>
                                        <p:cTn id="17" dur="2000" fill="hold"/>
                                        <p:tgtEl>
                                          <p:spTgt spid="2765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2765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27653">
                                            <p:txEl>
                                              <p:pRg st="0" end="0"/>
                                            </p:txEl>
                                          </p:spTgt>
                                        </p:tgtEl>
                                        <p:attrNameLst>
                                          <p:attrName>ppt_w</p:attrName>
                                        </p:attrNameLst>
                                      </p:cBhvr>
                                      <p:tavLst>
                                        <p:tav tm="0">
                                          <p:val>
                                            <p:fltVal val="0"/>
                                          </p:val>
                                        </p:tav>
                                        <p:tav tm="100000">
                                          <p:val>
                                            <p:strVal val="#ppt_w"/>
                                          </p:val>
                                        </p:tav>
                                      </p:tavLst>
                                    </p:anim>
                                  </p:childTnLst>
                                </p:cTn>
                              </p:par>
                              <p:par>
                                <p:cTn id="20" presetID="35" presetClass="entr" presetSubtype="0" fill="hold" nodeType="withEffect">
                                  <p:stCondLst>
                                    <p:cond delay="0"/>
                                  </p:stCondLst>
                                  <p:childTnLst>
                                    <p:set>
                                      <p:cBhvr>
                                        <p:cTn id="21" dur="1" fill="hold">
                                          <p:stCondLst>
                                            <p:cond delay="0"/>
                                          </p:stCondLst>
                                        </p:cTn>
                                        <p:tgtEl>
                                          <p:spTgt spid="27653">
                                            <p:txEl>
                                              <p:pRg st="1" end="1"/>
                                            </p:txEl>
                                          </p:spTgt>
                                        </p:tgtEl>
                                        <p:attrNameLst>
                                          <p:attrName>style.visibility</p:attrName>
                                        </p:attrNameLst>
                                      </p:cBhvr>
                                      <p:to>
                                        <p:strVal val="visible"/>
                                      </p:to>
                                    </p:set>
                                    <p:animEffect transition="in" filter="fade">
                                      <p:cBhvr>
                                        <p:cTn id="22" dur="2000"/>
                                        <p:tgtEl>
                                          <p:spTgt spid="27653">
                                            <p:txEl>
                                              <p:pRg st="1" end="1"/>
                                            </p:txEl>
                                          </p:spTgt>
                                        </p:tgtEl>
                                      </p:cBhvr>
                                    </p:animEffect>
                                    <p:anim calcmode="lin" valueType="num">
                                      <p:cBhvr>
                                        <p:cTn id="23" dur="2000" fill="hold"/>
                                        <p:tgtEl>
                                          <p:spTgt spid="2765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2765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27653">
                                            <p:txEl>
                                              <p:pRg st="1" end="1"/>
                                            </p:txEl>
                                          </p:spTgt>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0"/>
                                  </p:stCondLst>
                                  <p:childTnLst>
                                    <p:set>
                                      <p:cBhvr>
                                        <p:cTn id="27" dur="1" fill="hold">
                                          <p:stCondLst>
                                            <p:cond delay="0"/>
                                          </p:stCondLst>
                                        </p:cTn>
                                        <p:tgtEl>
                                          <p:spTgt spid="27653">
                                            <p:txEl>
                                              <p:pRg st="2" end="2"/>
                                            </p:txEl>
                                          </p:spTgt>
                                        </p:tgtEl>
                                        <p:attrNameLst>
                                          <p:attrName>style.visibility</p:attrName>
                                        </p:attrNameLst>
                                      </p:cBhvr>
                                      <p:to>
                                        <p:strVal val="visible"/>
                                      </p:to>
                                    </p:set>
                                    <p:animEffect transition="in" filter="fade">
                                      <p:cBhvr>
                                        <p:cTn id="28" dur="2000"/>
                                        <p:tgtEl>
                                          <p:spTgt spid="27653">
                                            <p:txEl>
                                              <p:pRg st="2" end="2"/>
                                            </p:txEl>
                                          </p:spTgt>
                                        </p:tgtEl>
                                      </p:cBhvr>
                                    </p:animEffect>
                                    <p:anim calcmode="lin" valueType="num">
                                      <p:cBhvr>
                                        <p:cTn id="29" dur="2000" fill="hold"/>
                                        <p:tgtEl>
                                          <p:spTgt spid="27653">
                                            <p:txEl>
                                              <p:pRg st="2" end="2"/>
                                            </p:txEl>
                                          </p:spTgt>
                                        </p:tgtEl>
                                        <p:attrNameLst>
                                          <p:attrName>style.rotation</p:attrName>
                                        </p:attrNameLst>
                                      </p:cBhvr>
                                      <p:tavLst>
                                        <p:tav tm="0">
                                          <p:val>
                                            <p:fltVal val="720"/>
                                          </p:val>
                                        </p:tav>
                                        <p:tav tm="100000">
                                          <p:val>
                                            <p:fltVal val="0"/>
                                          </p:val>
                                        </p:tav>
                                      </p:tavLst>
                                    </p:anim>
                                    <p:anim calcmode="lin" valueType="num">
                                      <p:cBhvr>
                                        <p:cTn id="30" dur="2000" fill="hold"/>
                                        <p:tgtEl>
                                          <p:spTgt spid="27653">
                                            <p:txEl>
                                              <p:pRg st="2" end="2"/>
                                            </p:txEl>
                                          </p:spTgt>
                                        </p:tgtEl>
                                        <p:attrNameLst>
                                          <p:attrName>ppt_h</p:attrName>
                                        </p:attrNameLst>
                                      </p:cBhvr>
                                      <p:tavLst>
                                        <p:tav tm="0">
                                          <p:val>
                                            <p:fltVal val="0"/>
                                          </p:val>
                                        </p:tav>
                                        <p:tav tm="100000">
                                          <p:val>
                                            <p:strVal val="#ppt_h"/>
                                          </p:val>
                                        </p:tav>
                                      </p:tavLst>
                                    </p:anim>
                                    <p:anim calcmode="lin" valueType="num">
                                      <p:cBhvr>
                                        <p:cTn id="31" dur="2000" fill="hold"/>
                                        <p:tgtEl>
                                          <p:spTgt spid="2765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b="1">
                <a:latin typeface="Book Antiqua" pitchFamily="18" charset="0"/>
              </a:rPr>
              <a:t>Infer and Predict</a:t>
            </a:r>
          </a:p>
        </p:txBody>
      </p:sp>
      <p:sp>
        <p:nvSpPr>
          <p:cNvPr id="56324" name="Text Box 4"/>
          <p:cNvSpPr txBox="1">
            <a:spLocks noChangeArrowheads="1"/>
          </p:cNvSpPr>
          <p:nvPr/>
        </p:nvSpPr>
        <p:spPr bwMode="auto">
          <a:xfrm>
            <a:off x="1600200" y="1905000"/>
            <a:ext cx="5562600" cy="3748088"/>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Good readers also make educated guesses about what may happen later in the story.</a:t>
            </a:r>
          </a:p>
          <a:p>
            <a:pPr>
              <a:spcBef>
                <a:spcPct val="50000"/>
              </a:spcBef>
            </a:pPr>
            <a:r>
              <a:rPr lang="en-US">
                <a:effectLst>
                  <a:outerShdw blurRad="38100" dist="38100" dir="2700000" algn="tl">
                    <a:srgbClr val="000000"/>
                  </a:outerShdw>
                </a:effectLst>
              </a:rPr>
              <a:t>They use the author’s hints to PREDICT what will most likely occur.</a:t>
            </a:r>
          </a:p>
        </p:txBody>
      </p:sp>
      <p:pic>
        <p:nvPicPr>
          <p:cNvPr id="56325" name="Picture 5" descr="gievc0bb[1]"/>
          <p:cNvPicPr>
            <a:picLocks noGrp="1" noChangeAspect="1" noChangeArrowheads="1"/>
          </p:cNvPicPr>
          <p:nvPr>
            <p:ph idx="1"/>
          </p:nvPr>
        </p:nvPicPr>
        <p:blipFill>
          <a:blip r:embed="rId3"/>
          <a:srcRect/>
          <a:stretch>
            <a:fillRect/>
          </a:stretch>
        </p:blipFill>
        <p:spPr>
          <a:xfrm>
            <a:off x="7010400" y="533400"/>
            <a:ext cx="1824038" cy="2551113"/>
          </a:xfrm>
          <a:noFill/>
          <a:ln/>
        </p:spPr>
      </p:pic>
    </p:spTree>
  </p:cSld>
  <p:clrMapOvr>
    <a:masterClrMapping/>
  </p:clrMapOvr>
  <p:transition spd="slow">
    <p:cover dir="d"/>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6322"/>
                                        </p:tgtEl>
                                        <p:attrNameLst>
                                          <p:attrName>ppt_y</p:attrName>
                                        </p:attrNameLst>
                                      </p:cBhvr>
                                      <p:tavLst>
                                        <p:tav tm="0">
                                          <p:val>
                                            <p:strVal val="#ppt_y"/>
                                          </p:val>
                                        </p:tav>
                                        <p:tav tm="100000">
                                          <p:val>
                                            <p:strVal val="#ppt_y"/>
                                          </p:val>
                                        </p:tav>
                                      </p:tavLst>
                                    </p:anim>
                                    <p:anim calcmode="lin" valueType="num">
                                      <p:cBhvr>
                                        <p:cTn id="9" dur="500" fill="hold"/>
                                        <p:tgtEl>
                                          <p:spTgt spid="5632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632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6322"/>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56324">
                                            <p:txEl>
                                              <p:pRg st="0" end="0"/>
                                            </p:txEl>
                                          </p:spTgt>
                                        </p:tgtEl>
                                        <p:attrNameLst>
                                          <p:attrName>style.visibility</p:attrName>
                                        </p:attrNameLst>
                                      </p:cBhvr>
                                      <p:to>
                                        <p:strVal val="visible"/>
                                      </p:to>
                                    </p:set>
                                    <p:anim calcmode="lin" valueType="num">
                                      <p:cBhvr>
                                        <p:cTn id="16" dur="500" decel="50000" fill="hold">
                                          <p:stCondLst>
                                            <p:cond delay="0"/>
                                          </p:stCondLst>
                                        </p:cTn>
                                        <p:tgtEl>
                                          <p:spTgt spid="56324">
                                            <p:txEl>
                                              <p:pRg st="0" end="0"/>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56324">
                                            <p:txEl>
                                              <p:pRg st="0" end="0"/>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56324">
                                            <p:txEl>
                                              <p:pRg st="0" end="0"/>
                                            </p:txEl>
                                          </p:spTgt>
                                        </p:tgtEl>
                                        <p:attrNameLst>
                                          <p:attrName>ppt_w</p:attrName>
                                        </p:attrNameLst>
                                      </p:cBhvr>
                                      <p:tavLst>
                                        <p:tav tm="0">
                                          <p:val>
                                            <p:strVal val="#ppt_w*.05"/>
                                          </p:val>
                                        </p:tav>
                                        <p:tav tm="100000">
                                          <p:val>
                                            <p:strVal val="#ppt_w"/>
                                          </p:val>
                                        </p:tav>
                                      </p:tavLst>
                                    </p:anim>
                                    <p:anim calcmode="lin" valueType="num">
                                      <p:cBhvr>
                                        <p:cTn id="19" dur="1000" fill="hold"/>
                                        <p:tgtEl>
                                          <p:spTgt spid="56324">
                                            <p:txEl>
                                              <p:pRg st="0" end="0"/>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56324">
                                            <p:txEl>
                                              <p:pRg st="0" end="0"/>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56324">
                                            <p:txEl>
                                              <p:pRg st="0" end="0"/>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56324">
                                            <p:txEl>
                                              <p:pRg st="0" end="0"/>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56324">
                                            <p:txEl>
                                              <p:pRg st="0" end="0"/>
                                            </p:txEl>
                                          </p:spTgt>
                                        </p:tgtEl>
                                      </p:cBhvr>
                                    </p:animEffect>
                                  </p:childTnLst>
                                </p:cTn>
                              </p:par>
                              <p:par>
                                <p:cTn id="24" presetID="25" presetClass="entr" presetSubtype="0" fill="hold" nodeType="withEffect">
                                  <p:stCondLst>
                                    <p:cond delay="0"/>
                                  </p:stCondLst>
                                  <p:childTnLst>
                                    <p:set>
                                      <p:cBhvr>
                                        <p:cTn id="25" dur="1" fill="hold">
                                          <p:stCondLst>
                                            <p:cond delay="0"/>
                                          </p:stCondLst>
                                        </p:cTn>
                                        <p:tgtEl>
                                          <p:spTgt spid="56324">
                                            <p:txEl>
                                              <p:pRg st="1" end="1"/>
                                            </p:txEl>
                                          </p:spTgt>
                                        </p:tgtEl>
                                        <p:attrNameLst>
                                          <p:attrName>style.visibility</p:attrName>
                                        </p:attrNameLst>
                                      </p:cBhvr>
                                      <p:to>
                                        <p:strVal val="visible"/>
                                      </p:to>
                                    </p:set>
                                    <p:anim calcmode="lin" valueType="num">
                                      <p:cBhvr>
                                        <p:cTn id="26" dur="500" decel="50000" fill="hold">
                                          <p:stCondLst>
                                            <p:cond delay="0"/>
                                          </p:stCondLst>
                                        </p:cTn>
                                        <p:tgtEl>
                                          <p:spTgt spid="56324">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56324">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56324">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56324">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56324">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56324">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56324">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563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en-US" b="1">
                <a:latin typeface="Book Antiqua" pitchFamily="18" charset="0"/>
              </a:rPr>
              <a:t>Infer and Predict</a:t>
            </a:r>
          </a:p>
        </p:txBody>
      </p:sp>
      <p:sp>
        <p:nvSpPr>
          <p:cNvPr id="58373" name="Text Box 5"/>
          <p:cNvSpPr txBox="1">
            <a:spLocks noChangeArrowheads="1"/>
          </p:cNvSpPr>
          <p:nvPr/>
        </p:nvSpPr>
        <p:spPr bwMode="auto">
          <a:xfrm>
            <a:off x="2286000" y="1524000"/>
            <a:ext cx="6400800" cy="3354388"/>
          </a:xfrm>
          <a:prstGeom prst="rect">
            <a:avLst/>
          </a:prstGeom>
          <a:noFill/>
          <a:ln w="9525">
            <a:noFill/>
            <a:miter lim="800000"/>
            <a:headEnd/>
            <a:tailEnd/>
          </a:ln>
          <a:effectLst/>
        </p:spPr>
        <p:txBody>
          <a:bodyPr>
            <a:spAutoFit/>
          </a:bodyPr>
          <a:lstStyle/>
          <a:p>
            <a:pPr>
              <a:spcBef>
                <a:spcPct val="50000"/>
              </a:spcBef>
            </a:pPr>
            <a:r>
              <a:rPr lang="en-US" sz="3800" b="1">
                <a:effectLst>
                  <a:outerShdw blurRad="38100" dist="38100" dir="2700000" algn="tl">
                    <a:srgbClr val="000000"/>
                  </a:outerShdw>
                </a:effectLst>
              </a:rPr>
              <a:t>Ask Yourself:</a:t>
            </a:r>
          </a:p>
          <a:p>
            <a:pPr>
              <a:spcBef>
                <a:spcPct val="50000"/>
              </a:spcBef>
              <a:buFont typeface="Wingdings" pitchFamily="2" charset="2"/>
              <a:buChar char="Ø"/>
            </a:pPr>
            <a:r>
              <a:rPr lang="en-US">
                <a:effectLst>
                  <a:outerShdw blurRad="38100" dist="38100" dir="2700000" algn="tl">
                    <a:srgbClr val="000000"/>
                  </a:outerShdw>
                </a:effectLst>
              </a:rPr>
              <a:t>What isn’t stated that I have figured out?</a:t>
            </a:r>
          </a:p>
          <a:p>
            <a:pPr>
              <a:spcBef>
                <a:spcPct val="50000"/>
              </a:spcBef>
              <a:buFont typeface="Wingdings" pitchFamily="2" charset="2"/>
              <a:buChar char="Ø"/>
            </a:pPr>
            <a:r>
              <a:rPr lang="en-US">
                <a:effectLst>
                  <a:outerShdw blurRad="38100" dist="38100" dir="2700000" algn="tl">
                    <a:srgbClr val="000000"/>
                  </a:outerShdw>
                </a:effectLst>
              </a:rPr>
              <a:t>What do I predict will happen?</a:t>
            </a:r>
          </a:p>
          <a:p>
            <a:pPr>
              <a:spcBef>
                <a:spcPct val="50000"/>
              </a:spcBef>
              <a:buFont typeface="Wingdings" pitchFamily="2" charset="2"/>
              <a:buChar char="Ø"/>
            </a:pPr>
            <a:r>
              <a:rPr lang="en-US">
                <a:effectLst>
                  <a:outerShdw blurRad="38100" dist="38100" dir="2700000" algn="tl">
                    <a:srgbClr val="000000"/>
                  </a:outerShdw>
                </a:effectLst>
              </a:rPr>
              <a:t>Why do I think so?</a:t>
            </a:r>
          </a:p>
        </p:txBody>
      </p:sp>
      <p:pic>
        <p:nvPicPr>
          <p:cNvPr id="58374" name="Picture 6" descr="ox_qazac[1]"/>
          <p:cNvPicPr>
            <a:picLocks noGrp="1" noChangeAspect="1" noChangeArrowheads="1"/>
          </p:cNvPicPr>
          <p:nvPr>
            <p:ph idx="1"/>
          </p:nvPr>
        </p:nvPicPr>
        <p:blipFill>
          <a:blip r:embed="rId3"/>
          <a:srcRect/>
          <a:stretch>
            <a:fillRect/>
          </a:stretch>
        </p:blipFill>
        <p:spPr>
          <a:xfrm>
            <a:off x="3200400" y="4962525"/>
            <a:ext cx="2819400" cy="1895475"/>
          </a:xfrm>
          <a:noFill/>
          <a:ln/>
        </p:spPr>
      </p:pic>
    </p:spTree>
  </p:cSld>
  <p:clrMapOvr>
    <a:masterClrMapping/>
  </p:clrMapOvr>
  <p:transition spd="slow">
    <p:checker dir="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1" nodeType="clickEffect">
                                  <p:stCondLst>
                                    <p:cond delay="0"/>
                                  </p:stCondLst>
                                  <p:iterate type="lt">
                                    <p:tmPct val="0"/>
                                  </p:iterate>
                                  <p:childTnLst>
                                    <p:set>
                                      <p:cBhvr>
                                        <p:cTn id="6" dur="1" fill="hold">
                                          <p:stCondLst>
                                            <p:cond delay="0"/>
                                          </p:stCondLst>
                                        </p:cTn>
                                        <p:tgtEl>
                                          <p:spTgt spid="58372"/>
                                        </p:tgtEl>
                                        <p:attrNameLst>
                                          <p:attrName>style.visibility</p:attrName>
                                        </p:attrNameLst>
                                      </p:cBhvr>
                                      <p:to>
                                        <p:strVal val="visible"/>
                                      </p:to>
                                    </p:set>
                                    <p:animScale>
                                      <p:cBhvr>
                                        <p:cTn id="7" dur="1000" decel="50000" fill="hold">
                                          <p:stCondLst>
                                            <p:cond delay="0"/>
                                          </p:stCondLst>
                                        </p:cTn>
                                        <p:tgtEl>
                                          <p:spTgt spid="583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8372"/>
                                        </p:tgtEl>
                                        <p:attrNameLst>
                                          <p:attrName>ppt_x</p:attrName>
                                          <p:attrName>ppt_y</p:attrName>
                                        </p:attrNameLst>
                                      </p:cBhvr>
                                    </p:animMotion>
                                    <p:animEffect transition="in" filter="fade">
                                      <p:cBhvr>
                                        <p:cTn id="9" dur="1000"/>
                                        <p:tgtEl>
                                          <p:spTgt spid="5837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childTnLst>
                                    <p:set>
                                      <p:cBhvr>
                                        <p:cTn id="13" dur="1" fill="hold">
                                          <p:stCondLst>
                                            <p:cond delay="0"/>
                                          </p:stCondLst>
                                        </p:cTn>
                                        <p:tgtEl>
                                          <p:spTgt spid="58373">
                                            <p:txEl>
                                              <p:pRg st="0" end="0"/>
                                            </p:txEl>
                                          </p:spTgt>
                                        </p:tgtEl>
                                        <p:attrNameLst>
                                          <p:attrName>style.visibility</p:attrName>
                                        </p:attrNameLst>
                                      </p:cBhvr>
                                      <p:to>
                                        <p:strVal val="visible"/>
                                      </p:to>
                                    </p:set>
                                    <p:anim calcmode="lin" valueType="num">
                                      <p:cBhvr>
                                        <p:cTn id="14" dur="1000" fill="hold"/>
                                        <p:tgtEl>
                                          <p:spTgt spid="5837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5837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5837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583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58373">
                                            <p:txEl>
                                              <p:pRg st="1" end="1"/>
                                            </p:txEl>
                                          </p:spTgt>
                                        </p:tgtEl>
                                        <p:attrNameLst>
                                          <p:attrName>style.visibility</p:attrName>
                                        </p:attrNameLst>
                                      </p:cBhvr>
                                      <p:to>
                                        <p:strVal val="visible"/>
                                      </p:to>
                                    </p:set>
                                    <p:anim calcmode="lin" valueType="num">
                                      <p:cBhvr>
                                        <p:cTn id="22" dur="1000" fill="hold"/>
                                        <p:tgtEl>
                                          <p:spTgt spid="58373">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5837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5837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0" presetClass="entr" presetSubtype="0" decel="100000" fill="hold" nodeType="clickEffect">
                                  <p:stCondLst>
                                    <p:cond delay="0"/>
                                  </p:stCondLst>
                                  <p:childTnLst>
                                    <p:set>
                                      <p:cBhvr>
                                        <p:cTn id="28" dur="1" fill="hold">
                                          <p:stCondLst>
                                            <p:cond delay="0"/>
                                          </p:stCondLst>
                                        </p:cTn>
                                        <p:tgtEl>
                                          <p:spTgt spid="58373">
                                            <p:txEl>
                                              <p:pRg st="2" end="2"/>
                                            </p:txEl>
                                          </p:spTgt>
                                        </p:tgtEl>
                                        <p:attrNameLst>
                                          <p:attrName>style.visibility</p:attrName>
                                        </p:attrNameLst>
                                      </p:cBhvr>
                                      <p:to>
                                        <p:strVal val="visible"/>
                                      </p:to>
                                    </p:set>
                                    <p:anim calcmode="lin" valueType="num">
                                      <p:cBhvr>
                                        <p:cTn id="29" dur="1000" fill="hold"/>
                                        <p:tgtEl>
                                          <p:spTgt spid="58373">
                                            <p:txEl>
                                              <p:pRg st="2" end="2"/>
                                            </p:txEl>
                                          </p:spTgt>
                                        </p:tgtEl>
                                        <p:attrNameLst>
                                          <p:attrName>ppt_w</p:attrName>
                                        </p:attrNameLst>
                                      </p:cBhvr>
                                      <p:tavLst>
                                        <p:tav tm="0">
                                          <p:val>
                                            <p:strVal val="#ppt_w+.3"/>
                                          </p:val>
                                        </p:tav>
                                        <p:tav tm="100000">
                                          <p:val>
                                            <p:strVal val="#ppt_w"/>
                                          </p:val>
                                        </p:tav>
                                      </p:tavLst>
                                    </p:anim>
                                    <p:anim calcmode="lin" valueType="num">
                                      <p:cBhvr>
                                        <p:cTn id="30" dur="1000" fill="hold"/>
                                        <p:tgtEl>
                                          <p:spTgt spid="58373">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5837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0" presetClass="entr" presetSubtype="0" decel="100000" fill="hold" nodeType="clickEffect">
                                  <p:stCondLst>
                                    <p:cond delay="0"/>
                                  </p:stCondLst>
                                  <p:childTnLst>
                                    <p:set>
                                      <p:cBhvr>
                                        <p:cTn id="35" dur="1" fill="hold">
                                          <p:stCondLst>
                                            <p:cond delay="0"/>
                                          </p:stCondLst>
                                        </p:cTn>
                                        <p:tgtEl>
                                          <p:spTgt spid="58373">
                                            <p:txEl>
                                              <p:pRg st="3" end="3"/>
                                            </p:txEl>
                                          </p:spTgt>
                                        </p:tgtEl>
                                        <p:attrNameLst>
                                          <p:attrName>style.visibility</p:attrName>
                                        </p:attrNameLst>
                                      </p:cBhvr>
                                      <p:to>
                                        <p:strVal val="visible"/>
                                      </p:to>
                                    </p:set>
                                    <p:anim calcmode="lin" valueType="num">
                                      <p:cBhvr>
                                        <p:cTn id="36" dur="1000" fill="hold"/>
                                        <p:tgtEl>
                                          <p:spTgt spid="58373">
                                            <p:txEl>
                                              <p:pRg st="3" end="3"/>
                                            </p:txEl>
                                          </p:spTgt>
                                        </p:tgtEl>
                                        <p:attrNameLst>
                                          <p:attrName>ppt_w</p:attrName>
                                        </p:attrNameLst>
                                      </p:cBhvr>
                                      <p:tavLst>
                                        <p:tav tm="0">
                                          <p:val>
                                            <p:strVal val="#ppt_w+.3"/>
                                          </p:val>
                                        </p:tav>
                                        <p:tav tm="100000">
                                          <p:val>
                                            <p:strVal val="#ppt_w"/>
                                          </p:val>
                                        </p:tav>
                                      </p:tavLst>
                                    </p:anim>
                                    <p:anim calcmode="lin" valueType="num">
                                      <p:cBhvr>
                                        <p:cTn id="37" dur="1000" fill="hold"/>
                                        <p:tgtEl>
                                          <p:spTgt spid="58373">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583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r>
              <a:rPr lang="en-US" b="1">
                <a:latin typeface="Book Antiqua" pitchFamily="18" charset="0"/>
              </a:rPr>
              <a:t>Infer and Predict</a:t>
            </a:r>
          </a:p>
        </p:txBody>
      </p:sp>
      <p:sp>
        <p:nvSpPr>
          <p:cNvPr id="60421" name="Text Box 5"/>
          <p:cNvSpPr txBox="1">
            <a:spLocks noChangeArrowheads="1"/>
          </p:cNvSpPr>
          <p:nvPr/>
        </p:nvSpPr>
        <p:spPr bwMode="auto">
          <a:xfrm>
            <a:off x="0" y="2438400"/>
            <a:ext cx="9144000" cy="1616075"/>
          </a:xfrm>
          <a:prstGeom prst="rect">
            <a:avLst/>
          </a:prstGeom>
          <a:noFill/>
          <a:ln w="9525">
            <a:noFill/>
            <a:miter lim="800000"/>
            <a:headEnd/>
            <a:tailEnd/>
          </a:ln>
          <a:effectLst/>
        </p:spPr>
        <p:txBody>
          <a:bodyPr>
            <a:spAutoFit/>
          </a:bodyPr>
          <a:lstStyle/>
          <a:p>
            <a:pPr>
              <a:spcBef>
                <a:spcPct val="50000"/>
              </a:spcBef>
            </a:pPr>
            <a:r>
              <a:rPr lang="en-US" sz="4000">
                <a:effectLst>
                  <a:outerShdw blurRad="38100" dist="38100" dir="2700000" algn="tl">
                    <a:srgbClr val="000000"/>
                  </a:outerShdw>
                </a:effectLst>
              </a:rPr>
              <a:t>			</a:t>
            </a:r>
            <a:r>
              <a:rPr lang="en-US" sz="4000" b="1">
                <a:effectLst>
                  <a:outerShdw blurRad="38100" dist="38100" dir="2700000" algn="tl">
                    <a:srgbClr val="000000"/>
                  </a:outerShdw>
                </a:effectLst>
              </a:rPr>
              <a:t>REMEMBER:</a:t>
            </a:r>
          </a:p>
          <a:p>
            <a:pPr>
              <a:spcBef>
                <a:spcPct val="50000"/>
              </a:spcBef>
            </a:pPr>
            <a:r>
              <a:rPr lang="en-US" sz="4000">
                <a:effectLst>
                  <a:outerShdw blurRad="38100" dist="38100" dir="2700000" algn="tl">
                    <a:srgbClr val="000000"/>
                  </a:outerShdw>
                </a:effectLst>
              </a:rPr>
              <a:t> KNOWLEDGE + TEXT = INFERENCE</a:t>
            </a:r>
          </a:p>
        </p:txBody>
      </p:sp>
      <p:pic>
        <p:nvPicPr>
          <p:cNvPr id="60425" name="Picture 9" descr="uidztyzh[1]"/>
          <p:cNvPicPr>
            <a:picLocks noGrp="1" noChangeAspect="1" noChangeArrowheads="1"/>
          </p:cNvPicPr>
          <p:nvPr>
            <p:ph idx="1"/>
          </p:nvPr>
        </p:nvPicPr>
        <p:blipFill>
          <a:blip r:embed="rId3"/>
          <a:srcRect/>
          <a:stretch>
            <a:fillRect/>
          </a:stretch>
        </p:blipFill>
        <p:spPr>
          <a:xfrm>
            <a:off x="2514600" y="4267200"/>
            <a:ext cx="4608513" cy="1865313"/>
          </a:xfrm>
          <a:noFill/>
          <a:ln/>
        </p:spPr>
      </p:pic>
    </p:spTree>
  </p:cSld>
  <p:clrMapOvr>
    <a:masterClrMapping/>
  </p:clrMapOvr>
  <p:transition spd="slow">
    <p:dissolve/>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iterate type="lt">
                                    <p:tmPct val="0"/>
                                  </p:iterate>
                                  <p:childTnLst>
                                    <p:set>
                                      <p:cBhvr>
                                        <p:cTn id="6" dur="1" fill="hold">
                                          <p:stCondLst>
                                            <p:cond delay="0"/>
                                          </p:stCondLst>
                                        </p:cTn>
                                        <p:tgtEl>
                                          <p:spTgt spid="60420"/>
                                        </p:tgtEl>
                                        <p:attrNameLst>
                                          <p:attrName>style.visibility</p:attrName>
                                        </p:attrNameLst>
                                      </p:cBhvr>
                                      <p:to>
                                        <p:strVal val="visible"/>
                                      </p:to>
                                    </p:set>
                                    <p:anim calcmode="lin" valueType="num">
                                      <p:cBhvr>
                                        <p:cTn id="7" dur="500" decel="50000" fill="hold">
                                          <p:stCondLst>
                                            <p:cond delay="0"/>
                                          </p:stCondLst>
                                        </p:cTn>
                                        <p:tgtEl>
                                          <p:spTgt spid="604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04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0420"/>
                                        </p:tgtEl>
                                        <p:attrNameLst>
                                          <p:attrName>ppt_w</p:attrName>
                                        </p:attrNameLst>
                                      </p:cBhvr>
                                      <p:tavLst>
                                        <p:tav tm="0">
                                          <p:val>
                                            <p:strVal val="#ppt_w*.05"/>
                                          </p:val>
                                        </p:tav>
                                        <p:tav tm="100000">
                                          <p:val>
                                            <p:strVal val="#ppt_w"/>
                                          </p:val>
                                        </p:tav>
                                      </p:tavLst>
                                    </p:anim>
                                    <p:anim calcmode="lin" valueType="num">
                                      <p:cBhvr>
                                        <p:cTn id="10" dur="1000" fill="hold"/>
                                        <p:tgtEl>
                                          <p:spTgt spid="604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04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04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04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0420"/>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60421">
                                            <p:txEl>
                                              <p:pRg st="0" end="0"/>
                                            </p:txEl>
                                          </p:spTgt>
                                        </p:tgtEl>
                                        <p:attrNameLst>
                                          <p:attrName>style.visibility</p:attrName>
                                        </p:attrNameLst>
                                      </p:cBhvr>
                                      <p:to>
                                        <p:strVal val="visible"/>
                                      </p:to>
                                    </p:set>
                                    <p:animEffect transition="in" filter="wipe(down)">
                                      <p:cBhvr>
                                        <p:cTn id="19" dur="580">
                                          <p:stCondLst>
                                            <p:cond delay="0"/>
                                          </p:stCondLst>
                                        </p:cTn>
                                        <p:tgtEl>
                                          <p:spTgt spid="60421">
                                            <p:txEl>
                                              <p:pRg st="0" end="0"/>
                                            </p:txEl>
                                          </p:spTgt>
                                        </p:tgtEl>
                                      </p:cBhvr>
                                    </p:animEffect>
                                    <p:anim calcmode="lin" valueType="num">
                                      <p:cBhvr>
                                        <p:cTn id="20" dur="1822" tmFilter="0,0; 0.14,0.36; 0.43,0.73; 0.71,0.91; 1.0,1.0">
                                          <p:stCondLst>
                                            <p:cond delay="0"/>
                                          </p:stCondLst>
                                        </p:cTn>
                                        <p:tgtEl>
                                          <p:spTgt spid="60421">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0421">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0421">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0421">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0421">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60421">
                                            <p:txEl>
                                              <p:pRg st="0" end="0"/>
                                            </p:txEl>
                                          </p:spTgt>
                                        </p:tgtEl>
                                      </p:cBhvr>
                                      <p:to x="100000" y="60000"/>
                                    </p:animScale>
                                    <p:animScale>
                                      <p:cBhvr>
                                        <p:cTn id="26" dur="166" decel="50000">
                                          <p:stCondLst>
                                            <p:cond delay="676"/>
                                          </p:stCondLst>
                                        </p:cTn>
                                        <p:tgtEl>
                                          <p:spTgt spid="60421">
                                            <p:txEl>
                                              <p:pRg st="0" end="0"/>
                                            </p:txEl>
                                          </p:spTgt>
                                        </p:tgtEl>
                                      </p:cBhvr>
                                      <p:to x="100000" y="100000"/>
                                    </p:animScale>
                                    <p:animScale>
                                      <p:cBhvr>
                                        <p:cTn id="27" dur="26">
                                          <p:stCondLst>
                                            <p:cond delay="1312"/>
                                          </p:stCondLst>
                                        </p:cTn>
                                        <p:tgtEl>
                                          <p:spTgt spid="60421">
                                            <p:txEl>
                                              <p:pRg st="0" end="0"/>
                                            </p:txEl>
                                          </p:spTgt>
                                        </p:tgtEl>
                                      </p:cBhvr>
                                      <p:to x="100000" y="80000"/>
                                    </p:animScale>
                                    <p:animScale>
                                      <p:cBhvr>
                                        <p:cTn id="28" dur="166" decel="50000">
                                          <p:stCondLst>
                                            <p:cond delay="1338"/>
                                          </p:stCondLst>
                                        </p:cTn>
                                        <p:tgtEl>
                                          <p:spTgt spid="60421">
                                            <p:txEl>
                                              <p:pRg st="0" end="0"/>
                                            </p:txEl>
                                          </p:spTgt>
                                        </p:tgtEl>
                                      </p:cBhvr>
                                      <p:to x="100000" y="100000"/>
                                    </p:animScale>
                                    <p:animScale>
                                      <p:cBhvr>
                                        <p:cTn id="29" dur="26">
                                          <p:stCondLst>
                                            <p:cond delay="1642"/>
                                          </p:stCondLst>
                                        </p:cTn>
                                        <p:tgtEl>
                                          <p:spTgt spid="60421">
                                            <p:txEl>
                                              <p:pRg st="0" end="0"/>
                                            </p:txEl>
                                          </p:spTgt>
                                        </p:tgtEl>
                                      </p:cBhvr>
                                      <p:to x="100000" y="90000"/>
                                    </p:animScale>
                                    <p:animScale>
                                      <p:cBhvr>
                                        <p:cTn id="30" dur="166" decel="50000">
                                          <p:stCondLst>
                                            <p:cond delay="1668"/>
                                          </p:stCondLst>
                                        </p:cTn>
                                        <p:tgtEl>
                                          <p:spTgt spid="60421">
                                            <p:txEl>
                                              <p:pRg st="0" end="0"/>
                                            </p:txEl>
                                          </p:spTgt>
                                        </p:tgtEl>
                                      </p:cBhvr>
                                      <p:to x="100000" y="100000"/>
                                    </p:animScale>
                                    <p:animScale>
                                      <p:cBhvr>
                                        <p:cTn id="31" dur="26">
                                          <p:stCondLst>
                                            <p:cond delay="1808"/>
                                          </p:stCondLst>
                                        </p:cTn>
                                        <p:tgtEl>
                                          <p:spTgt spid="60421">
                                            <p:txEl>
                                              <p:pRg st="0" end="0"/>
                                            </p:txEl>
                                          </p:spTgt>
                                        </p:tgtEl>
                                      </p:cBhvr>
                                      <p:to x="100000" y="95000"/>
                                    </p:animScale>
                                    <p:animScale>
                                      <p:cBhvr>
                                        <p:cTn id="32" dur="166" decel="50000">
                                          <p:stCondLst>
                                            <p:cond delay="1834"/>
                                          </p:stCondLst>
                                        </p:cTn>
                                        <p:tgtEl>
                                          <p:spTgt spid="60421">
                                            <p:txEl>
                                              <p:pRg st="0" end="0"/>
                                            </p:txEl>
                                          </p:spTgt>
                                        </p:tgtEl>
                                      </p:cBhvr>
                                      <p:to x="100000" y="100000"/>
                                    </p:animScale>
                                  </p:childTnLst>
                                </p:cTn>
                              </p:par>
                              <p:par>
                                <p:cTn id="33" presetID="26" presetClass="entr" presetSubtype="0" fill="hold" nodeType="withEffect">
                                  <p:stCondLst>
                                    <p:cond delay="0"/>
                                  </p:stCondLst>
                                  <p:childTnLst>
                                    <p:set>
                                      <p:cBhvr>
                                        <p:cTn id="34" dur="1" fill="hold">
                                          <p:stCondLst>
                                            <p:cond delay="0"/>
                                          </p:stCondLst>
                                        </p:cTn>
                                        <p:tgtEl>
                                          <p:spTgt spid="60421">
                                            <p:txEl>
                                              <p:pRg st="1" end="1"/>
                                            </p:txEl>
                                          </p:spTgt>
                                        </p:tgtEl>
                                        <p:attrNameLst>
                                          <p:attrName>style.visibility</p:attrName>
                                        </p:attrNameLst>
                                      </p:cBhvr>
                                      <p:to>
                                        <p:strVal val="visible"/>
                                      </p:to>
                                    </p:set>
                                    <p:animEffect transition="in" filter="wipe(down)">
                                      <p:cBhvr>
                                        <p:cTn id="35" dur="580">
                                          <p:stCondLst>
                                            <p:cond delay="0"/>
                                          </p:stCondLst>
                                        </p:cTn>
                                        <p:tgtEl>
                                          <p:spTgt spid="60421">
                                            <p:txEl>
                                              <p:pRg st="1" end="1"/>
                                            </p:txEl>
                                          </p:spTgt>
                                        </p:tgtEl>
                                      </p:cBhvr>
                                    </p:animEffect>
                                    <p:anim calcmode="lin" valueType="num">
                                      <p:cBhvr>
                                        <p:cTn id="36" dur="1822" tmFilter="0,0; 0.14,0.36; 0.43,0.73; 0.71,0.91; 1.0,1.0">
                                          <p:stCondLst>
                                            <p:cond delay="0"/>
                                          </p:stCondLst>
                                        </p:cTn>
                                        <p:tgtEl>
                                          <p:spTgt spid="60421">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0421">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0421">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0421">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0421">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60421">
                                            <p:txEl>
                                              <p:pRg st="1" end="1"/>
                                            </p:txEl>
                                          </p:spTgt>
                                        </p:tgtEl>
                                      </p:cBhvr>
                                      <p:to x="100000" y="60000"/>
                                    </p:animScale>
                                    <p:animScale>
                                      <p:cBhvr>
                                        <p:cTn id="42" dur="166" decel="50000">
                                          <p:stCondLst>
                                            <p:cond delay="676"/>
                                          </p:stCondLst>
                                        </p:cTn>
                                        <p:tgtEl>
                                          <p:spTgt spid="60421">
                                            <p:txEl>
                                              <p:pRg st="1" end="1"/>
                                            </p:txEl>
                                          </p:spTgt>
                                        </p:tgtEl>
                                      </p:cBhvr>
                                      <p:to x="100000" y="100000"/>
                                    </p:animScale>
                                    <p:animScale>
                                      <p:cBhvr>
                                        <p:cTn id="43" dur="26">
                                          <p:stCondLst>
                                            <p:cond delay="1312"/>
                                          </p:stCondLst>
                                        </p:cTn>
                                        <p:tgtEl>
                                          <p:spTgt spid="60421">
                                            <p:txEl>
                                              <p:pRg st="1" end="1"/>
                                            </p:txEl>
                                          </p:spTgt>
                                        </p:tgtEl>
                                      </p:cBhvr>
                                      <p:to x="100000" y="80000"/>
                                    </p:animScale>
                                    <p:animScale>
                                      <p:cBhvr>
                                        <p:cTn id="44" dur="166" decel="50000">
                                          <p:stCondLst>
                                            <p:cond delay="1338"/>
                                          </p:stCondLst>
                                        </p:cTn>
                                        <p:tgtEl>
                                          <p:spTgt spid="60421">
                                            <p:txEl>
                                              <p:pRg st="1" end="1"/>
                                            </p:txEl>
                                          </p:spTgt>
                                        </p:tgtEl>
                                      </p:cBhvr>
                                      <p:to x="100000" y="100000"/>
                                    </p:animScale>
                                    <p:animScale>
                                      <p:cBhvr>
                                        <p:cTn id="45" dur="26">
                                          <p:stCondLst>
                                            <p:cond delay="1642"/>
                                          </p:stCondLst>
                                        </p:cTn>
                                        <p:tgtEl>
                                          <p:spTgt spid="60421">
                                            <p:txEl>
                                              <p:pRg st="1" end="1"/>
                                            </p:txEl>
                                          </p:spTgt>
                                        </p:tgtEl>
                                      </p:cBhvr>
                                      <p:to x="100000" y="90000"/>
                                    </p:animScale>
                                    <p:animScale>
                                      <p:cBhvr>
                                        <p:cTn id="46" dur="166" decel="50000">
                                          <p:stCondLst>
                                            <p:cond delay="1668"/>
                                          </p:stCondLst>
                                        </p:cTn>
                                        <p:tgtEl>
                                          <p:spTgt spid="60421">
                                            <p:txEl>
                                              <p:pRg st="1" end="1"/>
                                            </p:txEl>
                                          </p:spTgt>
                                        </p:tgtEl>
                                      </p:cBhvr>
                                      <p:to x="100000" y="100000"/>
                                    </p:animScale>
                                    <p:animScale>
                                      <p:cBhvr>
                                        <p:cTn id="47" dur="26">
                                          <p:stCondLst>
                                            <p:cond delay="1808"/>
                                          </p:stCondLst>
                                        </p:cTn>
                                        <p:tgtEl>
                                          <p:spTgt spid="60421">
                                            <p:txEl>
                                              <p:pRg st="1" end="1"/>
                                            </p:txEl>
                                          </p:spTgt>
                                        </p:tgtEl>
                                      </p:cBhvr>
                                      <p:to x="100000" y="95000"/>
                                    </p:animScale>
                                    <p:animScale>
                                      <p:cBhvr>
                                        <p:cTn id="48" dur="166" decel="50000">
                                          <p:stCondLst>
                                            <p:cond delay="1834"/>
                                          </p:stCondLst>
                                        </p:cTn>
                                        <p:tgtEl>
                                          <p:spTgt spid="60421">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b="1">
                <a:latin typeface="Book Antiqua" pitchFamily="18" charset="0"/>
              </a:rPr>
              <a:t>Visualize</a:t>
            </a:r>
          </a:p>
        </p:txBody>
      </p:sp>
      <p:sp>
        <p:nvSpPr>
          <p:cNvPr id="32773" name="Text Box 5"/>
          <p:cNvSpPr txBox="1">
            <a:spLocks noChangeArrowheads="1"/>
          </p:cNvSpPr>
          <p:nvPr/>
        </p:nvSpPr>
        <p:spPr bwMode="auto">
          <a:xfrm>
            <a:off x="990600" y="2057400"/>
            <a:ext cx="7543800" cy="3260725"/>
          </a:xfrm>
          <a:prstGeom prst="rect">
            <a:avLst/>
          </a:prstGeom>
          <a:noFill/>
          <a:ln w="9525">
            <a:noFill/>
            <a:miter lim="800000"/>
            <a:headEnd/>
            <a:tailEnd/>
          </a:ln>
          <a:effectLst/>
        </p:spPr>
        <p:txBody>
          <a:bodyPr>
            <a:spAutoFit/>
          </a:bodyPr>
          <a:lstStyle/>
          <a:p>
            <a:pPr>
              <a:spcBef>
                <a:spcPct val="50000"/>
              </a:spcBef>
              <a:buFont typeface="Wingdings" pitchFamily="2" charset="2"/>
              <a:buChar char="q"/>
            </a:pPr>
            <a:r>
              <a:rPr lang="en-US">
                <a:effectLst>
                  <a:outerShdw blurRad="38100" dist="38100" dir="2700000" algn="tl">
                    <a:srgbClr val="000000"/>
                  </a:outerShdw>
                </a:effectLst>
              </a:rPr>
              <a:t> Picture in your mind the images the author creates with his/her words.</a:t>
            </a:r>
          </a:p>
          <a:p>
            <a:pPr>
              <a:spcBef>
                <a:spcPct val="50000"/>
              </a:spcBef>
              <a:buFont typeface="Wingdings" pitchFamily="2" charset="2"/>
              <a:buChar char="q"/>
            </a:pPr>
            <a:r>
              <a:rPr lang="en-US">
                <a:effectLst>
                  <a:outerShdw blurRad="38100" dist="38100" dir="2700000" algn="tl">
                    <a:srgbClr val="000000"/>
                  </a:outerShdw>
                </a:effectLst>
              </a:rPr>
              <a:t> Pay close attention to sensory details. For example, if you were there, what would you SEE, HEAR, SMELL, TASTE, TOUCH, FEEL?</a:t>
            </a:r>
          </a:p>
        </p:txBody>
      </p:sp>
      <p:pic>
        <p:nvPicPr>
          <p:cNvPr id="32774" name="Picture 6" descr="nx2h3nbc[1]"/>
          <p:cNvPicPr>
            <a:picLocks noGrp="1" noChangeAspect="1" noChangeArrowheads="1" noCrop="1"/>
          </p:cNvPicPr>
          <p:nvPr>
            <p:ph idx="1"/>
          </p:nvPr>
        </p:nvPicPr>
        <p:blipFill>
          <a:blip r:embed="rId3"/>
          <a:srcRect/>
          <a:stretch>
            <a:fillRect/>
          </a:stretch>
        </p:blipFill>
        <p:spPr>
          <a:xfrm>
            <a:off x="5715000" y="4891088"/>
            <a:ext cx="2057400" cy="1831975"/>
          </a:xfrm>
          <a:noFill/>
          <a:ln/>
        </p:spPr>
      </p:pic>
    </p:spTree>
  </p:cSld>
  <p:clrMapOvr>
    <a:masterClrMapping/>
  </p:clrMapOvr>
  <p:transition spd="slow">
    <p:blinds/>
    <p:sndAc>
      <p:stSnd>
        <p:snd r:embed="rId2" name="hamm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fade">
                                      <p:cBhvr>
                                        <p:cTn id="7" dur="1000"/>
                                        <p:tgtEl>
                                          <p:spTgt spid="32772"/>
                                        </p:tgtEl>
                                      </p:cBhvr>
                                    </p:animEffect>
                                    <p:anim calcmode="lin" valueType="num">
                                      <p:cBhvr>
                                        <p:cTn id="8" dur="1000" fill="hold"/>
                                        <p:tgtEl>
                                          <p:spTgt spid="32772"/>
                                        </p:tgtEl>
                                        <p:attrNameLst>
                                          <p:attrName>ppt_x</p:attrName>
                                        </p:attrNameLst>
                                      </p:cBhvr>
                                      <p:tavLst>
                                        <p:tav tm="0">
                                          <p:val>
                                            <p:strVal val="#ppt_x"/>
                                          </p:val>
                                        </p:tav>
                                        <p:tav tm="100000">
                                          <p:val>
                                            <p:strVal val="#ppt_x"/>
                                          </p:val>
                                        </p:tav>
                                      </p:tavLst>
                                    </p:anim>
                                    <p:anim calcmode="lin" valueType="num">
                                      <p:cBhvr>
                                        <p:cTn id="9" dur="900" decel="100000" fill="hold"/>
                                        <p:tgtEl>
                                          <p:spTgt spid="3277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2773">
                                            <p:txEl>
                                              <p:pRg st="0" end="0"/>
                                            </p:txEl>
                                          </p:spTgt>
                                        </p:tgtEl>
                                        <p:attrNameLst>
                                          <p:attrName>style.visibility</p:attrName>
                                        </p:attrNameLst>
                                      </p:cBhvr>
                                      <p:to>
                                        <p:strVal val="visible"/>
                                      </p:to>
                                    </p:set>
                                    <p:animScale>
                                      <p:cBhvr>
                                        <p:cTn id="15" dur="1000" decel="50000" fill="hold">
                                          <p:stCondLst>
                                            <p:cond delay="0"/>
                                          </p:stCondLst>
                                        </p:cTn>
                                        <p:tgtEl>
                                          <p:spTgt spid="3277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2773">
                                            <p:txEl>
                                              <p:pRg st="0" end="0"/>
                                            </p:txEl>
                                          </p:spTgt>
                                        </p:tgtEl>
                                        <p:attrNameLst>
                                          <p:attrName>ppt_x</p:attrName>
                                          <p:attrName>ppt_y</p:attrName>
                                        </p:attrNameLst>
                                      </p:cBhvr>
                                    </p:animMotion>
                                    <p:animEffect transition="in" filter="fade">
                                      <p:cBhvr>
                                        <p:cTn id="17" dur="1000"/>
                                        <p:tgtEl>
                                          <p:spTgt spid="3277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32773">
                                            <p:txEl>
                                              <p:pRg st="1" end="1"/>
                                            </p:txEl>
                                          </p:spTgt>
                                        </p:tgtEl>
                                        <p:attrNameLst>
                                          <p:attrName>style.visibility</p:attrName>
                                        </p:attrNameLst>
                                      </p:cBhvr>
                                      <p:to>
                                        <p:strVal val="visible"/>
                                      </p:to>
                                    </p:set>
                                    <p:animScale>
                                      <p:cBhvr>
                                        <p:cTn id="22" dur="1000" decel="50000" fill="hold">
                                          <p:stCondLst>
                                            <p:cond delay="0"/>
                                          </p:stCondLst>
                                        </p:cTn>
                                        <p:tgtEl>
                                          <p:spTgt spid="3277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2773">
                                            <p:txEl>
                                              <p:pRg st="1" end="1"/>
                                            </p:txEl>
                                          </p:spTgt>
                                        </p:tgtEl>
                                        <p:attrNameLst>
                                          <p:attrName>ppt_x</p:attrName>
                                          <p:attrName>ppt_y</p:attrName>
                                        </p:attrNameLst>
                                      </p:cBhvr>
                                    </p:animMotion>
                                    <p:animEffect transition="in" filter="fade">
                                      <p:cBhvr>
                                        <p:cTn id="24" dur="1000"/>
                                        <p:tgtEl>
                                          <p:spTgt spid="327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latin typeface="Book Antiqua" pitchFamily="18" charset="0"/>
              </a:rPr>
              <a:t>Why Visualize?</a:t>
            </a:r>
          </a:p>
        </p:txBody>
      </p:sp>
      <p:pic>
        <p:nvPicPr>
          <p:cNvPr id="62470" name="Picture 6" descr="2gbuqvje[1]"/>
          <p:cNvPicPr>
            <a:picLocks noGrp="1" noChangeAspect="1" noChangeArrowheads="1"/>
          </p:cNvPicPr>
          <p:nvPr>
            <p:ph sz="half" idx="1"/>
          </p:nvPr>
        </p:nvPicPr>
        <p:blipFill>
          <a:blip r:embed="rId3"/>
          <a:srcRect/>
          <a:stretch>
            <a:fillRect/>
          </a:stretch>
        </p:blipFill>
        <p:spPr>
          <a:xfrm>
            <a:off x="304800" y="5053013"/>
            <a:ext cx="1736725" cy="1804987"/>
          </a:xfrm>
          <a:noFill/>
          <a:ln/>
        </p:spPr>
      </p:pic>
      <p:sp>
        <p:nvSpPr>
          <p:cNvPr id="62469" name="Text Box 5"/>
          <p:cNvSpPr txBox="1">
            <a:spLocks noChangeArrowheads="1"/>
          </p:cNvSpPr>
          <p:nvPr/>
        </p:nvSpPr>
        <p:spPr bwMode="auto">
          <a:xfrm>
            <a:off x="2133600" y="1524000"/>
            <a:ext cx="5638800" cy="4479925"/>
          </a:xfrm>
          <a:prstGeom prst="rect">
            <a:avLst/>
          </a:prstGeom>
          <a:noFill/>
          <a:ln w="9525">
            <a:noFill/>
            <a:miter lim="800000"/>
            <a:headEnd/>
            <a:tailEnd/>
          </a:ln>
          <a:effectLst/>
        </p:spPr>
        <p:txBody>
          <a:bodyPr>
            <a:spAutoFit/>
          </a:bodyPr>
          <a:lstStyle/>
          <a:p>
            <a:pPr>
              <a:spcBef>
                <a:spcPct val="50000"/>
              </a:spcBef>
              <a:buFont typeface="Wingdings" pitchFamily="2" charset="2"/>
              <a:buChar char="q"/>
            </a:pPr>
            <a:r>
              <a:rPr lang="en-US">
                <a:effectLst>
                  <a:outerShdw blurRad="38100" dist="38100" dir="2700000" algn="tl">
                    <a:srgbClr val="000000"/>
                  </a:outerShdw>
                </a:effectLst>
              </a:rPr>
              <a:t> If you don’t picture the events of the story, you will get bored.</a:t>
            </a:r>
          </a:p>
          <a:p>
            <a:pPr>
              <a:spcBef>
                <a:spcPct val="50000"/>
              </a:spcBef>
              <a:buFont typeface="Wingdings" pitchFamily="2" charset="2"/>
              <a:buChar char="q"/>
            </a:pPr>
            <a:r>
              <a:rPr lang="en-US">
                <a:effectLst>
                  <a:outerShdw blurRad="38100" dist="38100" dir="2700000" algn="tl">
                    <a:srgbClr val="000000"/>
                  </a:outerShdw>
                </a:effectLst>
              </a:rPr>
              <a:t> The author’s job is to paint pictures in the reader’s mind.  The reader’s job is to visualize what the author describes.</a:t>
            </a:r>
          </a:p>
          <a:p>
            <a:pPr>
              <a:spcBef>
                <a:spcPct val="50000"/>
              </a:spcBef>
              <a:buFont typeface="Wingdings" pitchFamily="2" charset="2"/>
              <a:buChar char="q"/>
            </a:pPr>
            <a:r>
              <a:rPr lang="en-US">
                <a:effectLst>
                  <a:outerShdw blurRad="38100" dist="38100" dir="2700000" algn="tl">
                    <a:srgbClr val="000000"/>
                  </a:outerShdw>
                </a:effectLst>
              </a:rPr>
              <a:t> Why not?</a:t>
            </a:r>
          </a:p>
        </p:txBody>
      </p:sp>
      <p:pic>
        <p:nvPicPr>
          <p:cNvPr id="62472" name="Picture 8" descr="detkzrzb[1]"/>
          <p:cNvPicPr>
            <a:picLocks noGrp="1" noChangeAspect="1" noChangeArrowheads="1"/>
          </p:cNvPicPr>
          <p:nvPr>
            <p:ph sz="half" idx="2"/>
          </p:nvPr>
        </p:nvPicPr>
        <p:blipFill>
          <a:blip r:embed="rId4"/>
          <a:srcRect/>
          <a:stretch>
            <a:fillRect/>
          </a:stretch>
        </p:blipFill>
        <p:spPr>
          <a:xfrm>
            <a:off x="7321550" y="533400"/>
            <a:ext cx="1822450" cy="1611313"/>
          </a:xfrm>
          <a:noFill/>
          <a:ln/>
        </p:spPr>
      </p:pic>
    </p:spTree>
  </p:cSld>
  <p:clrMapOvr>
    <a:masterClrMapping/>
  </p:clrMapOvr>
  <p:transition spd="slow">
    <p:split orient="vert" dir="i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Effect transition="in" filter="fade">
                                      <p:cBhvr>
                                        <p:cTn id="7" dur="500"/>
                                        <p:tgtEl>
                                          <p:spTgt spid="62466"/>
                                        </p:tgtEl>
                                      </p:cBhvr>
                                    </p:animEffect>
                                    <p:anim calcmode="lin" valueType="num">
                                      <p:cBhvr>
                                        <p:cTn id="8" dur="500" fill="hold"/>
                                        <p:tgtEl>
                                          <p:spTgt spid="62466"/>
                                        </p:tgtEl>
                                        <p:attrNameLst>
                                          <p:attrName>ppt_x</p:attrName>
                                        </p:attrNameLst>
                                      </p:cBhvr>
                                      <p:tavLst>
                                        <p:tav tm="0">
                                          <p:val>
                                            <p:strVal val="#ppt_x-.1"/>
                                          </p:val>
                                        </p:tav>
                                        <p:tav tm="100000">
                                          <p:val>
                                            <p:strVal val="#ppt_x"/>
                                          </p:val>
                                        </p:tav>
                                      </p:tavLst>
                                    </p:anim>
                                    <p:anim calcmode="lin" valueType="num">
                                      <p:cBhvr>
                                        <p:cTn id="9" dur="500" fill="hold"/>
                                        <p:tgtEl>
                                          <p:spTgt spid="6246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62469">
                                            <p:txEl>
                                              <p:pRg st="0" end="0"/>
                                            </p:txEl>
                                          </p:spTgt>
                                        </p:tgtEl>
                                        <p:attrNameLst>
                                          <p:attrName>style.visibility</p:attrName>
                                        </p:attrNameLst>
                                      </p:cBhvr>
                                      <p:to>
                                        <p:strVal val="visible"/>
                                      </p:to>
                                    </p:set>
                                    <p:anim calcmode="lin" valueType="num">
                                      <p:cBhvr>
                                        <p:cTn id="14" dur="1000" fill="hold"/>
                                        <p:tgtEl>
                                          <p:spTgt spid="6246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6246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62469">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6246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nodeType="clickEffect">
                                  <p:stCondLst>
                                    <p:cond delay="0"/>
                                  </p:stCondLst>
                                  <p:childTnLst>
                                    <p:set>
                                      <p:cBhvr>
                                        <p:cTn id="21" dur="1" fill="hold">
                                          <p:stCondLst>
                                            <p:cond delay="0"/>
                                          </p:stCondLst>
                                        </p:cTn>
                                        <p:tgtEl>
                                          <p:spTgt spid="62469">
                                            <p:txEl>
                                              <p:pRg st="1" end="1"/>
                                            </p:txEl>
                                          </p:spTgt>
                                        </p:tgtEl>
                                        <p:attrNameLst>
                                          <p:attrName>style.visibility</p:attrName>
                                        </p:attrNameLst>
                                      </p:cBhvr>
                                      <p:to>
                                        <p:strVal val="visible"/>
                                      </p:to>
                                    </p:set>
                                    <p:anim calcmode="lin" valueType="num">
                                      <p:cBhvr>
                                        <p:cTn id="22" dur="1000" fill="hold"/>
                                        <p:tgtEl>
                                          <p:spTgt spid="6246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6246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62469">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6246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nodeType="clickEffect">
                                  <p:stCondLst>
                                    <p:cond delay="0"/>
                                  </p:stCondLst>
                                  <p:childTnLst>
                                    <p:set>
                                      <p:cBhvr>
                                        <p:cTn id="29" dur="1" fill="hold">
                                          <p:stCondLst>
                                            <p:cond delay="0"/>
                                          </p:stCondLst>
                                        </p:cTn>
                                        <p:tgtEl>
                                          <p:spTgt spid="62469">
                                            <p:txEl>
                                              <p:pRg st="2" end="2"/>
                                            </p:txEl>
                                          </p:spTgt>
                                        </p:tgtEl>
                                        <p:attrNameLst>
                                          <p:attrName>style.visibility</p:attrName>
                                        </p:attrNameLst>
                                      </p:cBhvr>
                                      <p:to>
                                        <p:strVal val="visible"/>
                                      </p:to>
                                    </p:set>
                                    <p:anim calcmode="lin" valueType="num">
                                      <p:cBhvr>
                                        <p:cTn id="30" dur="1000" fill="hold"/>
                                        <p:tgtEl>
                                          <p:spTgt spid="6246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6246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62469">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62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en-US" b="1">
                <a:latin typeface="Book Antiqua" pitchFamily="18" charset="0"/>
              </a:rPr>
              <a:t>Synthesize</a:t>
            </a:r>
          </a:p>
        </p:txBody>
      </p:sp>
      <p:sp>
        <p:nvSpPr>
          <p:cNvPr id="34821" name="Text Box 5"/>
          <p:cNvSpPr txBox="1">
            <a:spLocks noChangeArrowheads="1"/>
          </p:cNvSpPr>
          <p:nvPr/>
        </p:nvSpPr>
        <p:spPr bwMode="auto">
          <a:xfrm>
            <a:off x="1447800" y="1600200"/>
            <a:ext cx="6934200" cy="2528888"/>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Synthesize is a fancy way of saying that you must bring everything together in the end.  In other words, what is the meaning of what you are reading?</a:t>
            </a:r>
          </a:p>
        </p:txBody>
      </p:sp>
      <p:grpSp>
        <p:nvGrpSpPr>
          <p:cNvPr id="34822" name="Group 6"/>
          <p:cNvGrpSpPr>
            <a:grpSpLocks/>
          </p:cNvGrpSpPr>
          <p:nvPr/>
        </p:nvGrpSpPr>
        <p:grpSpPr bwMode="auto">
          <a:xfrm>
            <a:off x="3429000" y="3657600"/>
            <a:ext cx="3048000" cy="2895600"/>
            <a:chOff x="1824" y="633"/>
            <a:chExt cx="2834" cy="2849"/>
          </a:xfrm>
        </p:grpSpPr>
        <p:sp>
          <p:nvSpPr>
            <p:cNvPr id="34823"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34824"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34825"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34826"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spTree>
  </p:cSld>
  <p:clrMapOvr>
    <a:masterClrMapping/>
  </p:clrMapOvr>
  <p:transition spd="slow">
    <p:blinds dir="vert"/>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34820"/>
                                        </p:tgtEl>
                                        <p:attrNameLst>
                                          <p:attrName>style.visibility</p:attrName>
                                        </p:attrNameLst>
                                      </p:cBhvr>
                                      <p:to>
                                        <p:strVal val="visible"/>
                                      </p:to>
                                    </p:set>
                                    <p:set>
                                      <p:cBhvr>
                                        <p:cTn id="7" dur="228" fill="hold">
                                          <p:stCondLst>
                                            <p:cond delay="0"/>
                                          </p:stCondLst>
                                        </p:cTn>
                                        <p:tgtEl>
                                          <p:spTgt spid="34820"/>
                                        </p:tgtEl>
                                        <p:attrNameLst>
                                          <p:attrName>style.rotation</p:attrName>
                                        </p:attrNameLst>
                                      </p:cBhvr>
                                      <p:to>
                                        <p:strVal val="-45.0"/>
                                      </p:to>
                                    </p:set>
                                    <p:anim calcmode="lin" valueType="num">
                                      <p:cBhvr>
                                        <p:cTn id="8" dur="228" fill="hold">
                                          <p:stCondLst>
                                            <p:cond delay="228"/>
                                          </p:stCondLst>
                                        </p:cTn>
                                        <p:tgtEl>
                                          <p:spTgt spid="34820"/>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4820"/>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4820"/>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482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4821">
                                            <p:txEl>
                                              <p:pRg st="0" end="0"/>
                                            </p:txEl>
                                          </p:spTgt>
                                        </p:tgtEl>
                                        <p:attrNameLst>
                                          <p:attrName>style.visibility</p:attrName>
                                        </p:attrNameLst>
                                      </p:cBhvr>
                                      <p:to>
                                        <p:strVal val="visible"/>
                                      </p:to>
                                    </p:set>
                                    <p:animEffect transition="in" filter="wipe(down)">
                                      <p:cBhvr>
                                        <p:cTn id="16" dur="580">
                                          <p:stCondLst>
                                            <p:cond delay="0"/>
                                          </p:stCondLst>
                                        </p:cTn>
                                        <p:tgtEl>
                                          <p:spTgt spid="34821">
                                            <p:txEl>
                                              <p:pRg st="0" end="0"/>
                                            </p:txEl>
                                          </p:spTgt>
                                        </p:tgtEl>
                                      </p:cBhvr>
                                    </p:animEffect>
                                    <p:anim calcmode="lin" valueType="num">
                                      <p:cBhvr>
                                        <p:cTn id="17" dur="1822" tmFilter="0,0; 0.14,0.36; 0.43,0.73; 0.71,0.91; 1.0,1.0">
                                          <p:stCondLst>
                                            <p:cond delay="0"/>
                                          </p:stCondLst>
                                        </p:cTn>
                                        <p:tgtEl>
                                          <p:spTgt spid="34821">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4821">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4821">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4821">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4821">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4821">
                                            <p:txEl>
                                              <p:pRg st="0" end="0"/>
                                            </p:txEl>
                                          </p:spTgt>
                                        </p:tgtEl>
                                      </p:cBhvr>
                                      <p:to x="100000" y="60000"/>
                                    </p:animScale>
                                    <p:animScale>
                                      <p:cBhvr>
                                        <p:cTn id="23" dur="166" decel="50000">
                                          <p:stCondLst>
                                            <p:cond delay="676"/>
                                          </p:stCondLst>
                                        </p:cTn>
                                        <p:tgtEl>
                                          <p:spTgt spid="34821">
                                            <p:txEl>
                                              <p:pRg st="0" end="0"/>
                                            </p:txEl>
                                          </p:spTgt>
                                        </p:tgtEl>
                                      </p:cBhvr>
                                      <p:to x="100000" y="100000"/>
                                    </p:animScale>
                                    <p:animScale>
                                      <p:cBhvr>
                                        <p:cTn id="24" dur="26">
                                          <p:stCondLst>
                                            <p:cond delay="1312"/>
                                          </p:stCondLst>
                                        </p:cTn>
                                        <p:tgtEl>
                                          <p:spTgt spid="34821">
                                            <p:txEl>
                                              <p:pRg st="0" end="0"/>
                                            </p:txEl>
                                          </p:spTgt>
                                        </p:tgtEl>
                                      </p:cBhvr>
                                      <p:to x="100000" y="80000"/>
                                    </p:animScale>
                                    <p:animScale>
                                      <p:cBhvr>
                                        <p:cTn id="25" dur="166" decel="50000">
                                          <p:stCondLst>
                                            <p:cond delay="1338"/>
                                          </p:stCondLst>
                                        </p:cTn>
                                        <p:tgtEl>
                                          <p:spTgt spid="34821">
                                            <p:txEl>
                                              <p:pRg st="0" end="0"/>
                                            </p:txEl>
                                          </p:spTgt>
                                        </p:tgtEl>
                                      </p:cBhvr>
                                      <p:to x="100000" y="100000"/>
                                    </p:animScale>
                                    <p:animScale>
                                      <p:cBhvr>
                                        <p:cTn id="26" dur="26">
                                          <p:stCondLst>
                                            <p:cond delay="1642"/>
                                          </p:stCondLst>
                                        </p:cTn>
                                        <p:tgtEl>
                                          <p:spTgt spid="34821">
                                            <p:txEl>
                                              <p:pRg st="0" end="0"/>
                                            </p:txEl>
                                          </p:spTgt>
                                        </p:tgtEl>
                                      </p:cBhvr>
                                      <p:to x="100000" y="90000"/>
                                    </p:animScale>
                                    <p:animScale>
                                      <p:cBhvr>
                                        <p:cTn id="27" dur="166" decel="50000">
                                          <p:stCondLst>
                                            <p:cond delay="1668"/>
                                          </p:stCondLst>
                                        </p:cTn>
                                        <p:tgtEl>
                                          <p:spTgt spid="34821">
                                            <p:txEl>
                                              <p:pRg st="0" end="0"/>
                                            </p:txEl>
                                          </p:spTgt>
                                        </p:tgtEl>
                                      </p:cBhvr>
                                      <p:to x="100000" y="100000"/>
                                    </p:animScale>
                                    <p:animScale>
                                      <p:cBhvr>
                                        <p:cTn id="28" dur="26">
                                          <p:stCondLst>
                                            <p:cond delay="1808"/>
                                          </p:stCondLst>
                                        </p:cTn>
                                        <p:tgtEl>
                                          <p:spTgt spid="34821">
                                            <p:txEl>
                                              <p:pRg st="0" end="0"/>
                                            </p:txEl>
                                          </p:spTgt>
                                        </p:tgtEl>
                                      </p:cBhvr>
                                      <p:to x="100000" y="95000"/>
                                    </p:animScale>
                                    <p:animScale>
                                      <p:cBhvr>
                                        <p:cTn id="29" dur="166" decel="50000">
                                          <p:stCondLst>
                                            <p:cond delay="1834"/>
                                          </p:stCondLst>
                                        </p:cTn>
                                        <p:tgtEl>
                                          <p:spTgt spid="3482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b="1">
                <a:latin typeface="Book Antiqua" pitchFamily="18" charset="0"/>
              </a:rPr>
              <a:t>Synthesize</a:t>
            </a:r>
          </a:p>
        </p:txBody>
      </p:sp>
      <p:sp>
        <p:nvSpPr>
          <p:cNvPr id="64516" name="Text Box 4"/>
          <p:cNvSpPr txBox="1">
            <a:spLocks noChangeArrowheads="1"/>
          </p:cNvSpPr>
          <p:nvPr/>
        </p:nvSpPr>
        <p:spPr bwMode="auto">
          <a:xfrm>
            <a:off x="1066800" y="2438400"/>
            <a:ext cx="7162800" cy="579438"/>
          </a:xfrm>
          <a:prstGeom prst="rect">
            <a:avLst/>
          </a:prstGeom>
          <a:noFill/>
          <a:ln w="9525">
            <a:noFill/>
            <a:miter lim="800000"/>
            <a:headEnd/>
            <a:tailEnd/>
          </a:ln>
          <a:effectLst/>
        </p:spPr>
        <p:txBody>
          <a:bodyPr>
            <a:spAutoFit/>
          </a:bodyPr>
          <a:lstStyle/>
          <a:p>
            <a:pPr>
              <a:spcBef>
                <a:spcPct val="50000"/>
              </a:spcBef>
            </a:pPr>
            <a:endParaRPr lang="en-US">
              <a:effectLst>
                <a:outerShdw blurRad="38100" dist="38100" dir="2700000" algn="tl">
                  <a:srgbClr val="000000"/>
                </a:outerShdw>
              </a:effectLst>
            </a:endParaRPr>
          </a:p>
        </p:txBody>
      </p:sp>
      <p:sp>
        <p:nvSpPr>
          <p:cNvPr id="64517" name="Text Box 5"/>
          <p:cNvSpPr txBox="1">
            <a:spLocks noChangeArrowheads="1"/>
          </p:cNvSpPr>
          <p:nvPr/>
        </p:nvSpPr>
        <p:spPr bwMode="auto">
          <a:xfrm>
            <a:off x="1295400" y="1676400"/>
            <a:ext cx="7086600" cy="4175125"/>
          </a:xfrm>
          <a:prstGeom prst="rect">
            <a:avLst/>
          </a:prstGeom>
          <a:noFill/>
          <a:ln w="9525">
            <a:noFill/>
            <a:miter lim="800000"/>
            <a:headEnd/>
            <a:tailEnd/>
          </a:ln>
          <a:effectLst/>
        </p:spPr>
        <p:txBody>
          <a:bodyPr>
            <a:spAutoFit/>
          </a:bodyPr>
          <a:lstStyle/>
          <a:p>
            <a:r>
              <a:rPr lang="en-US" sz="3800" b="1">
                <a:effectLst>
                  <a:outerShdw blurRad="38100" dist="38100" dir="2700000" algn="tl">
                    <a:srgbClr val="000000"/>
                  </a:outerShdw>
                </a:effectLst>
              </a:rPr>
              <a:t>Ask Yourself:</a:t>
            </a:r>
          </a:p>
          <a:p>
            <a:endParaRPr lang="en-US" sz="3800">
              <a:effectLst>
                <a:outerShdw blurRad="38100" dist="38100" dir="2700000" algn="tl">
                  <a:srgbClr val="000000"/>
                </a:outerShdw>
              </a:effectLst>
            </a:endParaRPr>
          </a:p>
          <a:p>
            <a:pPr>
              <a:buFontTx/>
              <a:buChar char="o"/>
            </a:pPr>
            <a:r>
              <a:rPr lang="en-US">
                <a:effectLst>
                  <a:outerShdw blurRad="38100" dist="38100" dir="2700000" algn="tl">
                    <a:srgbClr val="000000"/>
                  </a:outerShdw>
                </a:effectLst>
              </a:rPr>
              <a:t> What does it all mean?</a:t>
            </a:r>
          </a:p>
          <a:p>
            <a:pPr>
              <a:buFontTx/>
              <a:buChar char="o"/>
            </a:pPr>
            <a:r>
              <a:rPr lang="en-US">
                <a:effectLst>
                  <a:outerShdw blurRad="38100" dist="38100" dir="2700000" algn="tl">
                    <a:srgbClr val="000000"/>
                  </a:outerShdw>
                </a:effectLst>
              </a:rPr>
              <a:t>What’s the big idea?</a:t>
            </a:r>
          </a:p>
          <a:p>
            <a:pPr>
              <a:buFontTx/>
              <a:buChar char="o"/>
            </a:pPr>
            <a:r>
              <a:rPr lang="en-US">
                <a:effectLst>
                  <a:outerShdw blurRad="38100" dist="38100" dir="2700000" algn="tl">
                    <a:srgbClr val="000000"/>
                  </a:outerShdw>
                </a:effectLst>
              </a:rPr>
              <a:t> Are there questions still left unanswered?</a:t>
            </a:r>
          </a:p>
          <a:p>
            <a:pPr>
              <a:buFontTx/>
              <a:buChar char="o"/>
            </a:pPr>
            <a:r>
              <a:rPr lang="en-US">
                <a:effectLst>
                  <a:outerShdw blurRad="38100" dist="38100" dir="2700000" algn="tl">
                    <a:srgbClr val="000000"/>
                  </a:outerShdw>
                </a:effectLst>
              </a:rPr>
              <a:t> What are the lessons I should learn?</a:t>
            </a:r>
          </a:p>
          <a:p>
            <a:pPr>
              <a:buFontTx/>
              <a:buChar char="o"/>
            </a:pPr>
            <a:r>
              <a:rPr lang="en-US">
                <a:effectLst>
                  <a:outerShdw blurRad="38100" dist="38100" dir="2700000" algn="tl">
                    <a:srgbClr val="000000"/>
                  </a:outerShdw>
                </a:effectLst>
              </a:rPr>
              <a:t> What do I think about this book?</a:t>
            </a:r>
          </a:p>
        </p:txBody>
      </p:sp>
      <p:pic>
        <p:nvPicPr>
          <p:cNvPr id="64518" name="Picture 6" descr="xmma1ajs[1]"/>
          <p:cNvPicPr>
            <a:picLocks noGrp="1" noChangeAspect="1" noChangeArrowheads="1"/>
          </p:cNvPicPr>
          <p:nvPr>
            <p:ph idx="1"/>
          </p:nvPr>
        </p:nvPicPr>
        <p:blipFill>
          <a:blip r:embed="rId3"/>
          <a:srcRect/>
          <a:stretch>
            <a:fillRect/>
          </a:stretch>
        </p:blipFill>
        <p:spPr>
          <a:xfrm>
            <a:off x="6705600" y="1066800"/>
            <a:ext cx="1841500" cy="2590800"/>
          </a:xfrm>
          <a:noFill/>
          <a:ln/>
        </p:spPr>
      </p:pic>
    </p:spTree>
  </p:cSld>
  <p:clrMapOvr>
    <a:masterClrMapping/>
  </p:clrMapOvr>
  <p:transition spd="slow">
    <p:cover dir="lu"/>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2000" fill="hold"/>
                                        <p:tgtEl>
                                          <p:spTgt spid="64514"/>
                                        </p:tgtEl>
                                        <p:attrNameLst>
                                          <p:attrName>ppt_w</p:attrName>
                                        </p:attrNameLst>
                                      </p:cBhvr>
                                      <p:tavLst>
                                        <p:tav tm="0" fmla="#ppt_w*sin(2.5*pi*$)">
                                          <p:val>
                                            <p:fltVal val="0"/>
                                          </p:val>
                                        </p:tav>
                                        <p:tav tm="100000">
                                          <p:val>
                                            <p:fltVal val="1"/>
                                          </p:val>
                                        </p:tav>
                                      </p:tavLst>
                                    </p:anim>
                                    <p:anim calcmode="lin" valueType="num">
                                      <p:cBhvr>
                                        <p:cTn id="8" dur="2000" fill="hold"/>
                                        <p:tgtEl>
                                          <p:spTgt spid="6451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64517">
                                            <p:txEl>
                                              <p:pRg st="0" end="0"/>
                                            </p:txEl>
                                          </p:spTgt>
                                        </p:tgtEl>
                                        <p:attrNameLst>
                                          <p:attrName>style.visibility</p:attrName>
                                        </p:attrNameLst>
                                      </p:cBhvr>
                                      <p:to>
                                        <p:strVal val="visible"/>
                                      </p:to>
                                    </p:set>
                                    <p:anim calcmode="lin" valueType="num">
                                      <p:cBhvr>
                                        <p:cTn id="13" dur="1000" fill="hold"/>
                                        <p:tgtEl>
                                          <p:spTgt spid="6451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6451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64517">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6451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64517">
                                            <p:txEl>
                                              <p:pRg st="2" end="2"/>
                                            </p:txEl>
                                          </p:spTgt>
                                        </p:tgtEl>
                                        <p:attrNameLst>
                                          <p:attrName>style.visibility</p:attrName>
                                        </p:attrNameLst>
                                      </p:cBhvr>
                                      <p:to>
                                        <p:strVal val="visible"/>
                                      </p:to>
                                    </p:set>
                                    <p:anim calcmode="lin" valueType="num">
                                      <p:cBhvr>
                                        <p:cTn id="21" dur="1000" fill="hold"/>
                                        <p:tgtEl>
                                          <p:spTgt spid="6451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64517">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6451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451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64517">
                                            <p:txEl>
                                              <p:pRg st="3" end="3"/>
                                            </p:txEl>
                                          </p:spTgt>
                                        </p:tgtEl>
                                        <p:attrNameLst>
                                          <p:attrName>style.visibility</p:attrName>
                                        </p:attrNameLst>
                                      </p:cBhvr>
                                      <p:to>
                                        <p:strVal val="visible"/>
                                      </p:to>
                                    </p:set>
                                    <p:anim calcmode="lin" valueType="num">
                                      <p:cBhvr>
                                        <p:cTn id="29" dur="1000" fill="hold"/>
                                        <p:tgtEl>
                                          <p:spTgt spid="64517">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64517">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6451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451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64517">
                                            <p:txEl>
                                              <p:pRg st="4" end="4"/>
                                            </p:txEl>
                                          </p:spTgt>
                                        </p:tgtEl>
                                        <p:attrNameLst>
                                          <p:attrName>style.visibility</p:attrName>
                                        </p:attrNameLst>
                                      </p:cBhvr>
                                      <p:to>
                                        <p:strVal val="visible"/>
                                      </p:to>
                                    </p:set>
                                    <p:anim calcmode="lin" valueType="num">
                                      <p:cBhvr>
                                        <p:cTn id="37" dur="1000" fill="hold"/>
                                        <p:tgtEl>
                                          <p:spTgt spid="64517">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64517">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6451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451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nodeType="clickEffect">
                                  <p:stCondLst>
                                    <p:cond delay="0"/>
                                  </p:stCondLst>
                                  <p:childTnLst>
                                    <p:set>
                                      <p:cBhvr>
                                        <p:cTn id="44" dur="1" fill="hold">
                                          <p:stCondLst>
                                            <p:cond delay="0"/>
                                          </p:stCondLst>
                                        </p:cTn>
                                        <p:tgtEl>
                                          <p:spTgt spid="64517">
                                            <p:txEl>
                                              <p:pRg st="5" end="5"/>
                                            </p:txEl>
                                          </p:spTgt>
                                        </p:tgtEl>
                                        <p:attrNameLst>
                                          <p:attrName>style.visibility</p:attrName>
                                        </p:attrNameLst>
                                      </p:cBhvr>
                                      <p:to>
                                        <p:strVal val="visible"/>
                                      </p:to>
                                    </p:set>
                                    <p:anim calcmode="lin" valueType="num">
                                      <p:cBhvr>
                                        <p:cTn id="45" dur="1000" fill="hold"/>
                                        <p:tgtEl>
                                          <p:spTgt spid="64517">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64517">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6451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6451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nodeType="clickEffect">
                                  <p:stCondLst>
                                    <p:cond delay="0"/>
                                  </p:stCondLst>
                                  <p:childTnLst>
                                    <p:set>
                                      <p:cBhvr>
                                        <p:cTn id="52" dur="1" fill="hold">
                                          <p:stCondLst>
                                            <p:cond delay="0"/>
                                          </p:stCondLst>
                                        </p:cTn>
                                        <p:tgtEl>
                                          <p:spTgt spid="64517">
                                            <p:txEl>
                                              <p:pRg st="6" end="6"/>
                                            </p:txEl>
                                          </p:spTgt>
                                        </p:tgtEl>
                                        <p:attrNameLst>
                                          <p:attrName>style.visibility</p:attrName>
                                        </p:attrNameLst>
                                      </p:cBhvr>
                                      <p:to>
                                        <p:strVal val="visible"/>
                                      </p:to>
                                    </p:set>
                                    <p:anim calcmode="lin" valueType="num">
                                      <p:cBhvr>
                                        <p:cTn id="53" dur="1000" fill="hold"/>
                                        <p:tgtEl>
                                          <p:spTgt spid="64517">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64517">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6451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6451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xfrm>
            <a:off x="381000" y="304800"/>
            <a:ext cx="8229600" cy="1112838"/>
          </a:xfrm>
        </p:spPr>
        <p:txBody>
          <a:bodyPr/>
          <a:lstStyle/>
          <a:p>
            <a:r>
              <a:rPr lang="en-US" sz="3800" b="1">
                <a:latin typeface="Book Antiqua" pitchFamily="18" charset="0"/>
              </a:rPr>
              <a:t>Metacognition:</a:t>
            </a:r>
            <a:br>
              <a:rPr lang="en-US" sz="3800" b="1">
                <a:latin typeface="Book Antiqua" pitchFamily="18" charset="0"/>
              </a:rPr>
            </a:br>
            <a:r>
              <a:rPr lang="en-US" sz="3800" b="1">
                <a:latin typeface="Book Antiqua" pitchFamily="18" charset="0"/>
              </a:rPr>
              <a:t>Thinking About How You Think</a:t>
            </a:r>
          </a:p>
        </p:txBody>
      </p:sp>
      <p:sp>
        <p:nvSpPr>
          <p:cNvPr id="6149" name="Rectangle 5"/>
          <p:cNvSpPr>
            <a:spLocks noGrp="1" noChangeArrowheads="1"/>
          </p:cNvSpPr>
          <p:nvPr>
            <p:ph type="subTitle" idx="4294967295"/>
          </p:nvPr>
        </p:nvSpPr>
        <p:spPr>
          <a:xfrm>
            <a:off x="1219200" y="2133600"/>
            <a:ext cx="6553200" cy="3200400"/>
          </a:xfrm>
        </p:spPr>
        <p:txBody>
          <a:bodyPr/>
          <a:lstStyle/>
          <a:p>
            <a:pPr marL="0" indent="0" algn="ctr">
              <a:lnSpc>
                <a:spcPct val="90000"/>
              </a:lnSpc>
              <a:buFont typeface="Wingdings" pitchFamily="2" charset="2"/>
              <a:buNone/>
            </a:pPr>
            <a:r>
              <a:rPr lang="en-US">
                <a:solidFill>
                  <a:schemeClr val="tx2"/>
                </a:solidFill>
                <a:latin typeface="Book Antiqua" pitchFamily="18" charset="0"/>
              </a:rPr>
              <a:t>Before you can truly improve your reading skills, you need to understand what happens in good readers’ minds while they read.  You may even do these things already.  You just don’t know it…yet.</a:t>
            </a:r>
          </a:p>
        </p:txBody>
      </p:sp>
    </p:spTree>
  </p:cSld>
  <p:clrMapOvr>
    <a:masterClrMapping/>
  </p:clrMapOvr>
  <p:transition spd="med">
    <p:push/>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to="" calcmode="lin" valueType="num">
                                      <p:cBhvr>
                                        <p:cTn id="7" dur="1" fill="hold"/>
                                        <p:tgtEl>
                                          <p:spTgt spid="614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1"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 calcmode="lin" valueType="num">
                                      <p:cBhvr>
                                        <p:cTn id="12" dur="500" fill="hold"/>
                                        <p:tgtEl>
                                          <p:spTgt spid="614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614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P spid="6149"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idx="4294967295"/>
          </p:nvPr>
        </p:nvSpPr>
        <p:spPr>
          <a:xfrm>
            <a:off x="0" y="277813"/>
            <a:ext cx="8229600" cy="1139825"/>
          </a:xfrm>
        </p:spPr>
        <p:txBody>
          <a:bodyPr/>
          <a:lstStyle/>
          <a:p>
            <a:r>
              <a:rPr lang="en-US" b="1">
                <a:latin typeface="Book Antiqua" pitchFamily="18" charset="0"/>
              </a:rPr>
              <a:t>	Use Fix Up Strategies</a:t>
            </a:r>
          </a:p>
        </p:txBody>
      </p:sp>
      <p:sp>
        <p:nvSpPr>
          <p:cNvPr id="36882" name="Text Box 18"/>
          <p:cNvSpPr txBox="1">
            <a:spLocks noChangeArrowheads="1"/>
          </p:cNvSpPr>
          <p:nvPr/>
        </p:nvSpPr>
        <p:spPr bwMode="auto">
          <a:xfrm>
            <a:off x="1295400" y="3109913"/>
            <a:ext cx="7239000" cy="3748087"/>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Make sure you are understanding what you are reading.  When you run into trouble, (you just don’t get it), use little correction strategies to help you figure out what went wrong.  We call these methods FIX UP STRATEGIES.</a:t>
            </a:r>
          </a:p>
          <a:p>
            <a:pPr>
              <a:spcBef>
                <a:spcPct val="50000"/>
              </a:spcBef>
            </a:pPr>
            <a:endParaRPr lang="en-US">
              <a:effectLst>
                <a:outerShdw blurRad="38100" dist="38100" dir="2700000" algn="tl">
                  <a:srgbClr val="000000"/>
                </a:outerShdw>
              </a:effectLst>
            </a:endParaRPr>
          </a:p>
        </p:txBody>
      </p:sp>
      <p:pic>
        <p:nvPicPr>
          <p:cNvPr id="36883" name="Picture 19" descr="iug03jj2[1]"/>
          <p:cNvPicPr>
            <a:picLocks noChangeAspect="1" noChangeArrowheads="1"/>
          </p:cNvPicPr>
          <p:nvPr/>
        </p:nvPicPr>
        <p:blipFill>
          <a:blip r:embed="rId3"/>
          <a:srcRect/>
          <a:stretch>
            <a:fillRect/>
          </a:stretch>
        </p:blipFill>
        <p:spPr bwMode="auto">
          <a:xfrm>
            <a:off x="3505200" y="1219200"/>
            <a:ext cx="1666875" cy="1752600"/>
          </a:xfrm>
          <a:prstGeom prst="rect">
            <a:avLst/>
          </a:prstGeom>
          <a:noFill/>
        </p:spPr>
      </p:pic>
    </p:spTree>
  </p:cSld>
  <p:clrMapOvr>
    <a:masterClrMapping/>
  </p:clrMapOvr>
  <p:transition spd="slow">
    <p:wedge/>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1" nodeType="clickEffect">
                                  <p:stCondLst>
                                    <p:cond delay="0"/>
                                  </p:stCondLst>
                                  <p:childTnLst>
                                    <p:set>
                                      <p:cBhvr>
                                        <p:cTn id="6" dur="1" fill="hold">
                                          <p:stCondLst>
                                            <p:cond delay="0"/>
                                          </p:stCondLst>
                                        </p:cTn>
                                        <p:tgtEl>
                                          <p:spTgt spid="36868"/>
                                        </p:tgtEl>
                                        <p:attrNameLst>
                                          <p:attrName>style.visibility</p:attrName>
                                        </p:attrNameLst>
                                      </p:cBhvr>
                                      <p:to>
                                        <p:strVal val="visible"/>
                                      </p:to>
                                    </p:set>
                                    <p:animScale>
                                      <p:cBhvr>
                                        <p:cTn id="7" dur="1000" decel="50000" fill="hold">
                                          <p:stCondLst>
                                            <p:cond delay="0"/>
                                          </p:stCondLst>
                                        </p:cTn>
                                        <p:tgtEl>
                                          <p:spTgt spid="368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6868"/>
                                        </p:tgtEl>
                                        <p:attrNameLst>
                                          <p:attrName>ppt_x</p:attrName>
                                          <p:attrName>ppt_y</p:attrName>
                                        </p:attrNameLst>
                                      </p:cBhvr>
                                    </p:animMotion>
                                    <p:animEffect transition="in" filter="fade">
                                      <p:cBhvr>
                                        <p:cTn id="9" dur="1000"/>
                                        <p:tgtEl>
                                          <p:spTgt spid="36868"/>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36882">
                                            <p:txEl>
                                              <p:pRg st="0" end="0"/>
                                            </p:txEl>
                                          </p:spTgt>
                                        </p:tgtEl>
                                        <p:attrNameLst>
                                          <p:attrName>style.visibility</p:attrName>
                                        </p:attrNameLst>
                                      </p:cBhvr>
                                      <p:to>
                                        <p:strVal val="visible"/>
                                      </p:to>
                                    </p:set>
                                    <p:animEffect transition="in" filter="fade">
                                      <p:cBhvr>
                                        <p:cTn id="14" dur="800" decel="100000"/>
                                        <p:tgtEl>
                                          <p:spTgt spid="36882">
                                            <p:txEl>
                                              <p:pRg st="0" end="0"/>
                                            </p:txEl>
                                          </p:spTgt>
                                        </p:tgtEl>
                                      </p:cBhvr>
                                    </p:animEffect>
                                    <p:anim calcmode="lin" valueType="num">
                                      <p:cBhvr>
                                        <p:cTn id="15" dur="800" decel="100000" fill="hold"/>
                                        <p:tgtEl>
                                          <p:spTgt spid="36882">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6882">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6882">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6882">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6882">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r>
              <a:rPr lang="en-US" b="1">
                <a:latin typeface="Book Antiqua" pitchFamily="18" charset="0"/>
              </a:rPr>
              <a:t>Use Fix Up Strategies</a:t>
            </a:r>
          </a:p>
        </p:txBody>
      </p:sp>
      <p:sp>
        <p:nvSpPr>
          <p:cNvPr id="68613" name="Text Box 5"/>
          <p:cNvSpPr txBox="1">
            <a:spLocks noChangeArrowheads="1"/>
          </p:cNvSpPr>
          <p:nvPr/>
        </p:nvSpPr>
        <p:spPr bwMode="auto">
          <a:xfrm>
            <a:off x="990600" y="1447800"/>
            <a:ext cx="7467600" cy="5181600"/>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Here are some examples of Fix Up Strategies:</a:t>
            </a:r>
          </a:p>
          <a:p>
            <a:pPr>
              <a:spcBef>
                <a:spcPct val="50000"/>
              </a:spcBef>
              <a:buFont typeface="Book Antiqua" pitchFamily="18" charset="0"/>
              <a:buChar char="☻"/>
            </a:pPr>
            <a:r>
              <a:rPr lang="en-US" sz="2600">
                <a:effectLst>
                  <a:outerShdw blurRad="38100" dist="38100" dir="2700000" algn="tl">
                    <a:srgbClr val="000000"/>
                  </a:outerShdw>
                </a:effectLst>
              </a:rPr>
              <a:t> </a:t>
            </a:r>
            <a:r>
              <a:rPr lang="en-US" sz="3000">
                <a:effectLst>
                  <a:outerShdw blurRad="38100" dist="38100" dir="2700000" algn="tl">
                    <a:srgbClr val="000000"/>
                  </a:outerShdw>
                </a:effectLst>
              </a:rPr>
              <a:t>Re-read </a:t>
            </a:r>
          </a:p>
          <a:p>
            <a:pPr>
              <a:spcBef>
                <a:spcPct val="50000"/>
              </a:spcBef>
              <a:buFont typeface="Book Antiqua" pitchFamily="18" charset="0"/>
              <a:buChar char="☻"/>
            </a:pPr>
            <a:r>
              <a:rPr lang="en-US" sz="3000">
                <a:effectLst>
                  <a:outerShdw blurRad="38100" dist="38100" dir="2700000" algn="tl">
                    <a:srgbClr val="000000"/>
                  </a:outerShdw>
                </a:effectLst>
              </a:rPr>
              <a:t>Underline</a:t>
            </a:r>
          </a:p>
          <a:p>
            <a:pPr>
              <a:spcBef>
                <a:spcPct val="50000"/>
              </a:spcBef>
              <a:buFont typeface="Book Antiqua" pitchFamily="18" charset="0"/>
              <a:buChar char="☻"/>
            </a:pPr>
            <a:r>
              <a:rPr lang="en-US" sz="3000">
                <a:effectLst>
                  <a:outerShdw blurRad="38100" dist="38100" dir="2700000" algn="tl">
                    <a:srgbClr val="000000"/>
                  </a:outerShdw>
                </a:effectLst>
              </a:rPr>
              <a:t>Use a Dictionary</a:t>
            </a:r>
          </a:p>
          <a:p>
            <a:pPr>
              <a:spcBef>
                <a:spcPct val="50000"/>
              </a:spcBef>
              <a:buFont typeface="Book Antiqua" pitchFamily="18" charset="0"/>
              <a:buChar char="☻"/>
            </a:pPr>
            <a:r>
              <a:rPr lang="en-US" sz="3000">
                <a:effectLst>
                  <a:outerShdw blurRad="38100" dist="38100" dir="2700000" algn="tl">
                    <a:srgbClr val="000000"/>
                  </a:outerShdw>
                </a:effectLst>
              </a:rPr>
              <a:t>Read Aloud</a:t>
            </a:r>
          </a:p>
          <a:p>
            <a:pPr>
              <a:spcBef>
                <a:spcPct val="50000"/>
              </a:spcBef>
              <a:buFont typeface="Book Antiqua" pitchFamily="18" charset="0"/>
              <a:buChar char="☻"/>
            </a:pPr>
            <a:r>
              <a:rPr lang="en-US" sz="3000">
                <a:effectLst>
                  <a:outerShdw blurRad="38100" dist="38100" dir="2700000" algn="tl">
                    <a:srgbClr val="000000"/>
                  </a:outerShdw>
                </a:effectLst>
              </a:rPr>
              <a:t>Ask for Help</a:t>
            </a:r>
          </a:p>
          <a:p>
            <a:pPr>
              <a:spcBef>
                <a:spcPct val="50000"/>
              </a:spcBef>
              <a:buFont typeface="Book Antiqua" pitchFamily="18" charset="0"/>
              <a:buNone/>
            </a:pPr>
            <a:endParaRPr lang="en-US" sz="3000">
              <a:effectLst>
                <a:outerShdw blurRad="38100" dist="38100" dir="2700000" algn="tl">
                  <a:srgbClr val="000000"/>
                </a:outerShdw>
              </a:effectLst>
            </a:endParaRPr>
          </a:p>
        </p:txBody>
      </p:sp>
      <p:pic>
        <p:nvPicPr>
          <p:cNvPr id="68614" name="Picture 6" descr="ht0wo32g[1]"/>
          <p:cNvPicPr>
            <a:picLocks noGrp="1" noChangeAspect="1" noChangeArrowheads="1"/>
          </p:cNvPicPr>
          <p:nvPr>
            <p:ph idx="1"/>
          </p:nvPr>
        </p:nvPicPr>
        <p:blipFill>
          <a:blip r:embed="rId3"/>
          <a:srcRect/>
          <a:stretch>
            <a:fillRect/>
          </a:stretch>
        </p:blipFill>
        <p:spPr>
          <a:xfrm>
            <a:off x="5257800" y="2743200"/>
            <a:ext cx="2355850" cy="2033588"/>
          </a:xfrm>
          <a:noFill/>
          <a:ln/>
        </p:spPr>
      </p:pic>
    </p:spTree>
  </p:cSld>
  <p:clrMapOvr>
    <a:masterClrMapping/>
  </p:clrMapOvr>
  <p:transition spd="slow">
    <p:comb/>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1000" fill="hold"/>
                                        <p:tgtEl>
                                          <p:spTgt spid="68612"/>
                                        </p:tgtEl>
                                        <p:attrNameLst>
                                          <p:attrName>ppt_w</p:attrName>
                                        </p:attrNameLst>
                                      </p:cBhvr>
                                      <p:tavLst>
                                        <p:tav tm="0">
                                          <p:val>
                                            <p:fltVal val="0"/>
                                          </p:val>
                                        </p:tav>
                                        <p:tav tm="100000">
                                          <p:val>
                                            <p:strVal val="#ppt_w"/>
                                          </p:val>
                                        </p:tav>
                                      </p:tavLst>
                                    </p:anim>
                                    <p:anim calcmode="lin" valueType="num">
                                      <p:cBhvr>
                                        <p:cTn id="8" dur="1000" fill="hold"/>
                                        <p:tgtEl>
                                          <p:spTgt spid="6861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68613">
                                            <p:txEl>
                                              <p:pRg st="0" end="0"/>
                                            </p:txEl>
                                          </p:spTgt>
                                        </p:tgtEl>
                                        <p:attrNameLst>
                                          <p:attrName>style.visibility</p:attrName>
                                        </p:attrNameLst>
                                      </p:cBhvr>
                                      <p:to>
                                        <p:strVal val="visible"/>
                                      </p:to>
                                    </p:set>
                                    <p:anim calcmode="lin" valueType="num">
                                      <p:cBhvr>
                                        <p:cTn id="13" dur="1000" fill="hold"/>
                                        <p:tgtEl>
                                          <p:spTgt spid="68613">
                                            <p:txEl>
                                              <p:pRg st="0" end="0"/>
                                            </p:txEl>
                                          </p:spTgt>
                                        </p:tgtEl>
                                        <p:attrNameLst>
                                          <p:attrName>ppt_w</p:attrName>
                                        </p:attrNameLst>
                                      </p:cBhvr>
                                      <p:tavLst>
                                        <p:tav tm="0">
                                          <p:val>
                                            <p:strVal val="#ppt_w*0.05"/>
                                          </p:val>
                                        </p:tav>
                                        <p:tav tm="100000">
                                          <p:val>
                                            <p:strVal val="#ppt_w"/>
                                          </p:val>
                                        </p:tav>
                                      </p:tavLst>
                                    </p:anim>
                                    <p:anim calcmode="lin" valueType="num">
                                      <p:cBhvr>
                                        <p:cTn id="14" dur="1000" fill="hold"/>
                                        <p:tgtEl>
                                          <p:spTgt spid="68613">
                                            <p:txEl>
                                              <p:pRg st="0" end="0"/>
                                            </p:txEl>
                                          </p:spTgt>
                                        </p:tgtEl>
                                        <p:attrNameLst>
                                          <p:attrName>ppt_h</p:attrName>
                                        </p:attrNameLst>
                                      </p:cBhvr>
                                      <p:tavLst>
                                        <p:tav tm="0">
                                          <p:val>
                                            <p:strVal val="#ppt_h"/>
                                          </p:val>
                                        </p:tav>
                                        <p:tav tm="100000">
                                          <p:val>
                                            <p:strVal val="#ppt_h"/>
                                          </p:val>
                                        </p:tav>
                                      </p:tavLst>
                                    </p:anim>
                                    <p:anim calcmode="lin" valueType="num">
                                      <p:cBhvr>
                                        <p:cTn id="15" dur="1000" fill="hold"/>
                                        <p:tgtEl>
                                          <p:spTgt spid="6861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6861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686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68613">
                                            <p:txEl>
                                              <p:pRg st="1" end="1"/>
                                            </p:txEl>
                                          </p:spTgt>
                                        </p:tgtEl>
                                        <p:attrNameLst>
                                          <p:attrName>style.visibility</p:attrName>
                                        </p:attrNameLst>
                                      </p:cBhvr>
                                      <p:to>
                                        <p:strVal val="visible"/>
                                      </p:to>
                                    </p:set>
                                    <p:anim calcmode="lin" valueType="num">
                                      <p:cBhvr>
                                        <p:cTn id="22" dur="500" fill="hold"/>
                                        <p:tgtEl>
                                          <p:spTgt spid="6861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68613">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68613">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6861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68613">
                                            <p:txEl>
                                              <p:pRg st="2" end="2"/>
                                            </p:txEl>
                                          </p:spTgt>
                                        </p:tgtEl>
                                        <p:attrNameLst>
                                          <p:attrName>style.visibility</p:attrName>
                                        </p:attrNameLst>
                                      </p:cBhvr>
                                      <p:to>
                                        <p:strVal val="visible"/>
                                      </p:to>
                                    </p:set>
                                    <p:anim calcmode="lin" valueType="num">
                                      <p:cBhvr>
                                        <p:cTn id="30" dur="500" fill="hold"/>
                                        <p:tgtEl>
                                          <p:spTgt spid="6861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68613">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68613">
                                            <p:txEl>
                                              <p:pRg st="2" end="2"/>
                                            </p:txEl>
                                          </p:spTgt>
                                        </p:tgtEl>
                                        <p:attrNameLst>
                                          <p:attrName>style.rotation</p:attrName>
                                        </p:attrNameLst>
                                      </p:cBhvr>
                                      <p:tavLst>
                                        <p:tav tm="0">
                                          <p:val>
                                            <p:fltVal val="360"/>
                                          </p:val>
                                        </p:tav>
                                        <p:tav tm="100000">
                                          <p:val>
                                            <p:fltVal val="0"/>
                                          </p:val>
                                        </p:tav>
                                      </p:tavLst>
                                    </p:anim>
                                    <p:animEffect transition="in" filter="fade">
                                      <p:cBhvr>
                                        <p:cTn id="33" dur="500"/>
                                        <p:tgtEl>
                                          <p:spTgt spid="6861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68613">
                                            <p:txEl>
                                              <p:pRg st="3" end="3"/>
                                            </p:txEl>
                                          </p:spTgt>
                                        </p:tgtEl>
                                        <p:attrNameLst>
                                          <p:attrName>style.visibility</p:attrName>
                                        </p:attrNameLst>
                                      </p:cBhvr>
                                      <p:to>
                                        <p:strVal val="visible"/>
                                      </p:to>
                                    </p:set>
                                    <p:anim calcmode="lin" valueType="num">
                                      <p:cBhvr>
                                        <p:cTn id="38" dur="500" fill="hold"/>
                                        <p:tgtEl>
                                          <p:spTgt spid="6861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68613">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68613">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6861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68613">
                                            <p:txEl>
                                              <p:pRg st="4" end="4"/>
                                            </p:txEl>
                                          </p:spTgt>
                                        </p:tgtEl>
                                        <p:attrNameLst>
                                          <p:attrName>style.visibility</p:attrName>
                                        </p:attrNameLst>
                                      </p:cBhvr>
                                      <p:to>
                                        <p:strVal val="visible"/>
                                      </p:to>
                                    </p:set>
                                    <p:anim calcmode="lin" valueType="num">
                                      <p:cBhvr>
                                        <p:cTn id="46" dur="500" fill="hold"/>
                                        <p:tgtEl>
                                          <p:spTgt spid="6861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68613">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68613">
                                            <p:txEl>
                                              <p:pRg st="4" end="4"/>
                                            </p:txEl>
                                          </p:spTgt>
                                        </p:tgtEl>
                                        <p:attrNameLst>
                                          <p:attrName>style.rotation</p:attrName>
                                        </p:attrNameLst>
                                      </p:cBhvr>
                                      <p:tavLst>
                                        <p:tav tm="0">
                                          <p:val>
                                            <p:fltVal val="360"/>
                                          </p:val>
                                        </p:tav>
                                        <p:tav tm="100000">
                                          <p:val>
                                            <p:fltVal val="0"/>
                                          </p:val>
                                        </p:tav>
                                      </p:tavLst>
                                    </p:anim>
                                    <p:animEffect transition="in" filter="fade">
                                      <p:cBhvr>
                                        <p:cTn id="49" dur="500"/>
                                        <p:tgtEl>
                                          <p:spTgt spid="6861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68613">
                                            <p:txEl>
                                              <p:pRg st="5" end="5"/>
                                            </p:txEl>
                                          </p:spTgt>
                                        </p:tgtEl>
                                        <p:attrNameLst>
                                          <p:attrName>style.visibility</p:attrName>
                                        </p:attrNameLst>
                                      </p:cBhvr>
                                      <p:to>
                                        <p:strVal val="visible"/>
                                      </p:to>
                                    </p:set>
                                    <p:anim calcmode="lin" valueType="num">
                                      <p:cBhvr>
                                        <p:cTn id="54" dur="500" fill="hold"/>
                                        <p:tgtEl>
                                          <p:spTgt spid="6861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68613">
                                            <p:txEl>
                                              <p:pRg st="5" end="5"/>
                                            </p:txEl>
                                          </p:spTgt>
                                        </p:tgtEl>
                                        <p:attrNameLst>
                                          <p:attrName>ppt_h</p:attrName>
                                        </p:attrNameLst>
                                      </p:cBhvr>
                                      <p:tavLst>
                                        <p:tav tm="0">
                                          <p:val>
                                            <p:fltVal val="0"/>
                                          </p:val>
                                        </p:tav>
                                        <p:tav tm="100000">
                                          <p:val>
                                            <p:strVal val="#ppt_h"/>
                                          </p:val>
                                        </p:tav>
                                      </p:tavLst>
                                    </p:anim>
                                    <p:anim calcmode="lin" valueType="num">
                                      <p:cBhvr>
                                        <p:cTn id="56" dur="500" fill="hold"/>
                                        <p:tgtEl>
                                          <p:spTgt spid="68613">
                                            <p:txEl>
                                              <p:pRg st="5" end="5"/>
                                            </p:txEl>
                                          </p:spTgt>
                                        </p:tgtEl>
                                        <p:attrNameLst>
                                          <p:attrName>style.rotation</p:attrName>
                                        </p:attrNameLst>
                                      </p:cBhvr>
                                      <p:tavLst>
                                        <p:tav tm="0">
                                          <p:val>
                                            <p:fltVal val="360"/>
                                          </p:val>
                                        </p:tav>
                                        <p:tav tm="100000">
                                          <p:val>
                                            <p:fltVal val="0"/>
                                          </p:val>
                                        </p:tav>
                                      </p:tavLst>
                                    </p:anim>
                                    <p:animEffect transition="in" filter="fade">
                                      <p:cBhvr>
                                        <p:cTn id="57" dur="500"/>
                                        <p:tgtEl>
                                          <p:spTgt spid="686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p:txBody>
          <a:bodyPr/>
          <a:lstStyle/>
          <a:p>
            <a:r>
              <a:rPr lang="en-US" sz="3800" b="1">
                <a:latin typeface="Book Antiqua" pitchFamily="18" charset="0"/>
              </a:rPr>
              <a:t>Why Use Strategies?</a:t>
            </a:r>
            <a:br>
              <a:rPr lang="en-US" sz="3800" b="1">
                <a:latin typeface="Book Antiqua" pitchFamily="18" charset="0"/>
              </a:rPr>
            </a:br>
            <a:endParaRPr lang="en-US" sz="3800" b="1">
              <a:latin typeface="Book Antiqua" pitchFamily="18" charset="0"/>
            </a:endParaRPr>
          </a:p>
        </p:txBody>
      </p:sp>
      <p:sp>
        <p:nvSpPr>
          <p:cNvPr id="14343" name="Rectangle 7"/>
          <p:cNvSpPr>
            <a:spLocks noGrp="1" noChangeArrowheads="1"/>
          </p:cNvSpPr>
          <p:nvPr>
            <p:ph type="body" sz="half" idx="1"/>
          </p:nvPr>
        </p:nvSpPr>
        <p:spPr>
          <a:xfrm>
            <a:off x="685800" y="914400"/>
            <a:ext cx="6781800" cy="4835525"/>
          </a:xfrm>
        </p:spPr>
        <p:txBody>
          <a:bodyPr/>
          <a:lstStyle/>
          <a:p>
            <a:pPr>
              <a:buFont typeface="Wingdings" pitchFamily="2" charset="2"/>
              <a:buChar char="u"/>
            </a:pPr>
            <a:r>
              <a:rPr lang="en-US" sz="2800">
                <a:solidFill>
                  <a:schemeClr val="tx2"/>
                </a:solidFill>
                <a:latin typeface="Book Antiqua" pitchFamily="18" charset="0"/>
              </a:rPr>
              <a:t>Strategies create a plan of attack.  Then you can solve any reading problems yourself.</a:t>
            </a:r>
          </a:p>
          <a:p>
            <a:pPr>
              <a:buFont typeface="Wingdings" pitchFamily="2" charset="2"/>
              <a:buChar char="u"/>
            </a:pPr>
            <a:r>
              <a:rPr lang="en-US" sz="2800">
                <a:solidFill>
                  <a:schemeClr val="tx2"/>
                </a:solidFill>
                <a:latin typeface="Book Antiqua" pitchFamily="18" charset="0"/>
              </a:rPr>
              <a:t>Strategies help you learn </a:t>
            </a:r>
            <a:r>
              <a:rPr lang="en-US" sz="2800" u="sng">
                <a:solidFill>
                  <a:schemeClr val="tx2"/>
                </a:solidFill>
                <a:latin typeface="Book Antiqua" pitchFamily="18" charset="0"/>
              </a:rPr>
              <a:t>HOW</a:t>
            </a:r>
            <a:r>
              <a:rPr lang="en-US" sz="2800">
                <a:solidFill>
                  <a:schemeClr val="tx2"/>
                </a:solidFill>
                <a:latin typeface="Book Antiqua" pitchFamily="18" charset="0"/>
              </a:rPr>
              <a:t> to understand.  If you know </a:t>
            </a:r>
            <a:r>
              <a:rPr lang="en-US" sz="2800" u="sng">
                <a:solidFill>
                  <a:schemeClr val="tx2"/>
                </a:solidFill>
                <a:latin typeface="Book Antiqua" pitchFamily="18" charset="0"/>
              </a:rPr>
              <a:t>HOW</a:t>
            </a:r>
            <a:r>
              <a:rPr lang="en-US" sz="2800">
                <a:solidFill>
                  <a:schemeClr val="tx2"/>
                </a:solidFill>
                <a:latin typeface="Book Antiqua" pitchFamily="18" charset="0"/>
              </a:rPr>
              <a:t> to understand, then you are more likely </a:t>
            </a:r>
            <a:r>
              <a:rPr lang="en-US" sz="2800" u="sng">
                <a:solidFill>
                  <a:schemeClr val="tx2"/>
                </a:solidFill>
                <a:latin typeface="Book Antiqua" pitchFamily="18" charset="0"/>
              </a:rPr>
              <a:t>TO</a:t>
            </a:r>
            <a:r>
              <a:rPr lang="en-US" sz="2800">
                <a:solidFill>
                  <a:schemeClr val="tx2"/>
                </a:solidFill>
                <a:latin typeface="Book Antiqua" pitchFamily="18" charset="0"/>
              </a:rPr>
              <a:t> understand.</a:t>
            </a:r>
          </a:p>
          <a:p>
            <a:pPr>
              <a:buFont typeface="Wingdings" pitchFamily="2" charset="2"/>
              <a:buChar char="u"/>
            </a:pPr>
            <a:r>
              <a:rPr lang="en-US" sz="2800">
                <a:solidFill>
                  <a:schemeClr val="tx2"/>
                </a:solidFill>
                <a:latin typeface="Book Antiqua" pitchFamily="18" charset="0"/>
              </a:rPr>
              <a:t>Strategies help you realize </a:t>
            </a:r>
            <a:r>
              <a:rPr lang="en-US" sz="2800" u="sng">
                <a:solidFill>
                  <a:schemeClr val="tx2"/>
                </a:solidFill>
                <a:latin typeface="Book Antiqua" pitchFamily="18" charset="0"/>
              </a:rPr>
              <a:t>HOW</a:t>
            </a:r>
            <a:r>
              <a:rPr lang="en-US" sz="2800">
                <a:solidFill>
                  <a:schemeClr val="tx2"/>
                </a:solidFill>
                <a:latin typeface="Book Antiqua" pitchFamily="18" charset="0"/>
              </a:rPr>
              <a:t> you are thinking so that you can think more deeply and more consciously.</a:t>
            </a:r>
          </a:p>
        </p:txBody>
      </p:sp>
      <p:pic>
        <p:nvPicPr>
          <p:cNvPr id="14358" name="Picture 22" descr="dtj4ugbx[1]"/>
          <p:cNvPicPr>
            <a:picLocks noGrp="1" noChangeAspect="1" noChangeArrowheads="1"/>
          </p:cNvPicPr>
          <p:nvPr>
            <p:ph sz="half" idx="2"/>
          </p:nvPr>
        </p:nvPicPr>
        <p:blipFill>
          <a:blip r:embed="rId3"/>
          <a:srcRect/>
          <a:stretch>
            <a:fillRect/>
          </a:stretch>
        </p:blipFill>
        <p:spPr>
          <a:xfrm>
            <a:off x="6477000" y="4725988"/>
            <a:ext cx="2667000" cy="2132012"/>
          </a:xfrm>
          <a:noFill/>
          <a:ln/>
        </p:spPr>
      </p:pic>
    </p:spTree>
  </p:cSld>
  <p:clrMapOvr>
    <a:masterClrMapping/>
  </p:clrMapOvr>
  <p:transition spd="slow">
    <p:zoom dir="in"/>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42"/>
                                        </p:tgtEl>
                                        <p:attrNameLst>
                                          <p:attrName>style.visibility</p:attrName>
                                        </p:attrNameLst>
                                      </p:cBhvr>
                                      <p:to>
                                        <p:strVal val="visible"/>
                                      </p:to>
                                    </p:set>
                                    <p:anim by="(-#ppt_w*2)" calcmode="lin" valueType="num">
                                      <p:cBhvr rctx="PPT">
                                        <p:cTn id="7" dur="500" autoRev="1" fill="hold">
                                          <p:stCondLst>
                                            <p:cond delay="0"/>
                                          </p:stCondLst>
                                        </p:cTn>
                                        <p:tgtEl>
                                          <p:spTgt spid="14342"/>
                                        </p:tgtEl>
                                        <p:attrNameLst>
                                          <p:attrName>ppt_w</p:attrName>
                                        </p:attrNameLst>
                                      </p:cBhvr>
                                    </p:anim>
                                    <p:anim by="(#ppt_w*0.50)" calcmode="lin" valueType="num">
                                      <p:cBhvr>
                                        <p:cTn id="8" dur="500" decel="50000" autoRev="1" fill="hold">
                                          <p:stCondLst>
                                            <p:cond delay="0"/>
                                          </p:stCondLst>
                                        </p:cTn>
                                        <p:tgtEl>
                                          <p:spTgt spid="14342"/>
                                        </p:tgtEl>
                                        <p:attrNameLst>
                                          <p:attrName>ppt_x</p:attrName>
                                        </p:attrNameLst>
                                      </p:cBhvr>
                                    </p:anim>
                                    <p:anim from="(-#ppt_h/2)" to="(#ppt_y)" calcmode="lin" valueType="num">
                                      <p:cBhvr>
                                        <p:cTn id="9" dur="1000" fill="hold">
                                          <p:stCondLst>
                                            <p:cond delay="0"/>
                                          </p:stCondLst>
                                        </p:cTn>
                                        <p:tgtEl>
                                          <p:spTgt spid="14342"/>
                                        </p:tgtEl>
                                        <p:attrNameLst>
                                          <p:attrName>ppt_y</p:attrName>
                                        </p:attrNameLst>
                                      </p:cBhvr>
                                    </p:anim>
                                    <p:animRot by="21600000">
                                      <p:cBhvr>
                                        <p:cTn id="10" dur="1000" fill="hold">
                                          <p:stCondLst>
                                            <p:cond delay="0"/>
                                          </p:stCondLst>
                                        </p:cTn>
                                        <p:tgtEl>
                                          <p:spTgt spid="1434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434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4343">
                                            <p:txEl>
                                              <p:pRg st="0" end="0"/>
                                            </p:txEl>
                                          </p:spTgt>
                                        </p:tgtEl>
                                        <p:attrNameLst>
                                          <p:attrName>ppt_x</p:attrName>
                                        </p:attrNameLst>
                                      </p:cBhvr>
                                    </p:anim>
                                    <p:anim from="0" to="-1.0" calcmode="lin" valueType="num">
                                      <p:cBhvr>
                                        <p:cTn id="16" dur="200" decel="50000" autoRev="1" fill="hold">
                                          <p:stCondLst>
                                            <p:cond delay="600"/>
                                          </p:stCondLst>
                                        </p:cTn>
                                        <p:tgtEl>
                                          <p:spTgt spid="14343">
                                            <p:txEl>
                                              <p:pRg st="0" end="0"/>
                                            </p:txEl>
                                          </p:spTgt>
                                        </p:tgtEl>
                                        <p:attrNameLst>
                                          <p:attrName>xshear</p:attrName>
                                        </p:attrNameLst>
                                      </p:cBhvr>
                                    </p:anim>
                                    <p:animScale>
                                      <p:cBhvr>
                                        <p:cTn id="17" dur="200" decel="100000" autoRev="1" fill="hold">
                                          <p:stCondLst>
                                            <p:cond delay="600"/>
                                          </p:stCondLst>
                                        </p:cTn>
                                        <p:tgtEl>
                                          <p:spTgt spid="14343">
                                            <p:txEl>
                                              <p:pRg st="0" end="0"/>
                                            </p:txEl>
                                          </p:spTgt>
                                        </p:tgtEl>
                                      </p:cBhvr>
                                      <p:from x="100000" y="100000"/>
                                      <p:to x="80000" y="100000"/>
                                    </p:animScale>
                                    <p:anim by="(#ppt_h/3+#ppt_w*0.1)" calcmode="lin" valueType="num">
                                      <p:cBhvr additive="sum">
                                        <p:cTn id="18" dur="200" decel="100000" autoRev="1" fill="hold">
                                          <p:stCondLst>
                                            <p:cond delay="600"/>
                                          </p:stCondLst>
                                        </p:cTn>
                                        <p:tgtEl>
                                          <p:spTgt spid="14343">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1434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4343">
                                            <p:txEl>
                                              <p:pRg st="1" end="1"/>
                                            </p:txEl>
                                          </p:spTgt>
                                        </p:tgtEl>
                                        <p:attrNameLst>
                                          <p:attrName>ppt_x</p:attrName>
                                        </p:attrNameLst>
                                      </p:cBhvr>
                                    </p:anim>
                                    <p:anim from="0" to="-1.0" calcmode="lin" valueType="num">
                                      <p:cBhvr>
                                        <p:cTn id="24" dur="200" decel="50000" autoRev="1" fill="hold">
                                          <p:stCondLst>
                                            <p:cond delay="600"/>
                                          </p:stCondLst>
                                        </p:cTn>
                                        <p:tgtEl>
                                          <p:spTgt spid="14343">
                                            <p:txEl>
                                              <p:pRg st="1" end="1"/>
                                            </p:txEl>
                                          </p:spTgt>
                                        </p:tgtEl>
                                        <p:attrNameLst>
                                          <p:attrName>xshear</p:attrName>
                                        </p:attrNameLst>
                                      </p:cBhvr>
                                    </p:anim>
                                    <p:animScale>
                                      <p:cBhvr>
                                        <p:cTn id="25" dur="200" decel="100000" autoRev="1" fill="hold">
                                          <p:stCondLst>
                                            <p:cond delay="600"/>
                                          </p:stCondLst>
                                        </p:cTn>
                                        <p:tgtEl>
                                          <p:spTgt spid="14343">
                                            <p:txEl>
                                              <p:pRg st="1" end="1"/>
                                            </p:txEl>
                                          </p:spTgt>
                                        </p:tgtEl>
                                      </p:cBhvr>
                                      <p:from x="100000" y="100000"/>
                                      <p:to x="80000" y="100000"/>
                                    </p:animScale>
                                    <p:anim by="(#ppt_h/3+#ppt_w*0.1)" calcmode="lin" valueType="num">
                                      <p:cBhvr additive="sum">
                                        <p:cTn id="26" dur="200" decel="100000" autoRev="1" fill="hold">
                                          <p:stCondLst>
                                            <p:cond delay="600"/>
                                          </p:stCondLst>
                                        </p:cTn>
                                        <p:tgtEl>
                                          <p:spTgt spid="14343">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14343">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14343">
                                            <p:txEl>
                                              <p:pRg st="2" end="2"/>
                                            </p:txEl>
                                          </p:spTgt>
                                        </p:tgtEl>
                                        <p:attrNameLst>
                                          <p:attrName>ppt_x</p:attrName>
                                        </p:attrNameLst>
                                      </p:cBhvr>
                                    </p:anim>
                                    <p:anim from="0" to="-1.0" calcmode="lin" valueType="num">
                                      <p:cBhvr>
                                        <p:cTn id="32" dur="200" decel="50000" autoRev="1" fill="hold">
                                          <p:stCondLst>
                                            <p:cond delay="600"/>
                                          </p:stCondLst>
                                        </p:cTn>
                                        <p:tgtEl>
                                          <p:spTgt spid="14343">
                                            <p:txEl>
                                              <p:pRg st="2" end="2"/>
                                            </p:txEl>
                                          </p:spTgt>
                                        </p:tgtEl>
                                        <p:attrNameLst>
                                          <p:attrName>xshear</p:attrName>
                                        </p:attrNameLst>
                                      </p:cBhvr>
                                    </p:anim>
                                    <p:animScale>
                                      <p:cBhvr>
                                        <p:cTn id="33" dur="200" decel="100000" autoRev="1" fill="hold">
                                          <p:stCondLst>
                                            <p:cond delay="600"/>
                                          </p:stCondLst>
                                        </p:cTn>
                                        <p:tgtEl>
                                          <p:spTgt spid="14343">
                                            <p:txEl>
                                              <p:pRg st="2" end="2"/>
                                            </p:txEl>
                                          </p:spTgt>
                                        </p:tgtEl>
                                      </p:cBhvr>
                                      <p:from x="100000" y="100000"/>
                                      <p:to x="80000" y="100000"/>
                                    </p:animScale>
                                    <p:anim by="(#ppt_h/3+#ppt_w*0.1)" calcmode="lin" valueType="num">
                                      <p:cBhvr additive="sum">
                                        <p:cTn id="34" dur="200" decel="100000" autoRev="1" fill="hold">
                                          <p:stCondLst>
                                            <p:cond delay="600"/>
                                          </p:stCondLst>
                                        </p:cTn>
                                        <p:tgtEl>
                                          <p:spTgt spid="1434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b="1">
                <a:latin typeface="Book Antiqua" pitchFamily="18" charset="0"/>
              </a:rPr>
              <a:t>Why Use Strategies?</a:t>
            </a:r>
          </a:p>
        </p:txBody>
      </p:sp>
      <p:sp>
        <p:nvSpPr>
          <p:cNvPr id="66564" name="Text Box 4"/>
          <p:cNvSpPr txBox="1">
            <a:spLocks noChangeArrowheads="1"/>
          </p:cNvSpPr>
          <p:nvPr/>
        </p:nvSpPr>
        <p:spPr bwMode="auto">
          <a:xfrm>
            <a:off x="1371600" y="1447800"/>
            <a:ext cx="6629400" cy="4572000"/>
          </a:xfrm>
          <a:prstGeom prst="rect">
            <a:avLst/>
          </a:prstGeom>
          <a:noFill/>
          <a:ln w="9525">
            <a:noFill/>
            <a:miter lim="800000"/>
            <a:headEnd/>
            <a:tailEnd/>
          </a:ln>
          <a:effectLst/>
        </p:spPr>
        <p:txBody>
          <a:bodyPr>
            <a:spAutoFit/>
          </a:bodyPr>
          <a:lstStyle/>
          <a:p>
            <a:pPr>
              <a:spcBef>
                <a:spcPct val="50000"/>
              </a:spcBef>
            </a:pPr>
            <a:r>
              <a:rPr lang="en-US" sz="3800">
                <a:effectLst>
                  <a:outerShdw blurRad="38100" dist="38100" dir="2700000" algn="tl">
                    <a:srgbClr val="000000"/>
                  </a:outerShdw>
                </a:effectLst>
              </a:rPr>
              <a:t>REMEMBER:</a:t>
            </a:r>
          </a:p>
          <a:p>
            <a:pPr>
              <a:spcBef>
                <a:spcPct val="50000"/>
              </a:spcBef>
            </a:pPr>
            <a:r>
              <a:rPr lang="en-US">
                <a:effectLst>
                  <a:outerShdw blurRad="38100" dist="38100" dir="2700000" algn="tl">
                    <a:srgbClr val="000000"/>
                  </a:outerShdw>
                </a:effectLst>
              </a:rPr>
              <a:t>You may be using some or all of these strategies already. You just may not know it.  However, as you learn to read more complicated materials, you WILL NEED to use these strategies purposefully.  </a:t>
            </a:r>
          </a:p>
          <a:p>
            <a:pPr>
              <a:spcBef>
                <a:spcPct val="50000"/>
              </a:spcBef>
            </a:pPr>
            <a:r>
              <a:rPr lang="en-US">
                <a:effectLst>
                  <a:outerShdw blurRad="38100" dist="38100" dir="2700000" algn="tl">
                    <a:srgbClr val="000000"/>
                  </a:outerShdw>
                </a:effectLst>
              </a:rPr>
              <a:t>	       SO PRACTICE!</a:t>
            </a:r>
          </a:p>
        </p:txBody>
      </p:sp>
      <p:pic>
        <p:nvPicPr>
          <p:cNvPr id="66566" name="Picture 6">
            <a:hlinkClick r:id="" action="ppaction://media"/>
          </p:cNvPr>
          <p:cNvPicPr>
            <a:picLocks noRot="1" noChangeAspect="1" noChangeArrowheads="1"/>
          </p:cNvPicPr>
          <p:nvPr>
            <a:wavAudioFile r:embed="rId1" name="thatsall.wav"/>
          </p:nvPr>
        </p:nvPicPr>
        <p:blipFill>
          <a:blip r:embed="rId3"/>
          <a:srcRect/>
          <a:stretch>
            <a:fillRect/>
          </a:stretch>
        </p:blipFill>
        <p:spPr bwMode="auto">
          <a:xfrm>
            <a:off x="8839200" y="6553200"/>
            <a:ext cx="304800" cy="304800"/>
          </a:xfrm>
          <a:prstGeom prst="rect">
            <a:avLst/>
          </a:prstGeom>
          <a:noFill/>
        </p:spPr>
      </p:pic>
      <p:pic>
        <p:nvPicPr>
          <p:cNvPr id="66567" name="Picture 7" descr="o2mencnm[1]"/>
          <p:cNvPicPr>
            <a:picLocks noGrp="1" noChangeAspect="1" noChangeArrowheads="1"/>
          </p:cNvPicPr>
          <p:nvPr>
            <p:ph idx="1"/>
          </p:nvPr>
        </p:nvPicPr>
        <p:blipFill>
          <a:blip r:embed="rId4"/>
          <a:srcRect/>
          <a:stretch>
            <a:fillRect/>
          </a:stretch>
        </p:blipFill>
        <p:spPr>
          <a:xfrm>
            <a:off x="6543675" y="990600"/>
            <a:ext cx="2600325" cy="144780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6564">
                                            <p:txEl>
                                              <p:pRg st="0" end="0"/>
                                            </p:txEl>
                                          </p:spTgt>
                                        </p:tgtEl>
                                        <p:attrNameLst>
                                          <p:attrName>style.visibility</p:attrName>
                                        </p:attrNameLst>
                                      </p:cBhvr>
                                      <p:to>
                                        <p:strVal val="visible"/>
                                      </p:to>
                                    </p:set>
                                    <p:animEffect transition="in" filter="wheel(4)">
                                      <p:cBhvr>
                                        <p:cTn id="7" dur="1000"/>
                                        <p:tgtEl>
                                          <p:spTgt spid="66564">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66564">
                                            <p:txEl>
                                              <p:pRg st="1" end="1"/>
                                            </p:txEl>
                                          </p:spTgt>
                                        </p:tgtEl>
                                        <p:attrNameLst>
                                          <p:attrName>style.visibility</p:attrName>
                                        </p:attrNameLst>
                                      </p:cBhvr>
                                      <p:to>
                                        <p:strVal val="visible"/>
                                      </p:to>
                                    </p:set>
                                    <p:animEffect transition="in" filter="wheel(4)">
                                      <p:cBhvr>
                                        <p:cTn id="10" dur="1000"/>
                                        <p:tgtEl>
                                          <p:spTgt spid="6656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iterate type="lt">
                                    <p:tmPct val="0"/>
                                  </p:iterate>
                                  <p:childTnLst>
                                    <p:set>
                                      <p:cBhvr>
                                        <p:cTn id="14" dur="1" fill="hold">
                                          <p:stCondLst>
                                            <p:cond delay="0"/>
                                          </p:stCondLst>
                                        </p:cTn>
                                        <p:tgtEl>
                                          <p:spTgt spid="66564">
                                            <p:txEl>
                                              <p:pRg st="2" end="2"/>
                                            </p:txEl>
                                          </p:spTgt>
                                        </p:tgtEl>
                                        <p:attrNameLst>
                                          <p:attrName>style.visibility</p:attrName>
                                        </p:attrNameLst>
                                      </p:cBhvr>
                                      <p:to>
                                        <p:strVal val="visible"/>
                                      </p:to>
                                    </p:set>
                                    <p:animEffect transition="in" filter="wipe(down)">
                                      <p:cBhvr>
                                        <p:cTn id="15" dur="580">
                                          <p:stCondLst>
                                            <p:cond delay="0"/>
                                          </p:stCondLst>
                                        </p:cTn>
                                        <p:tgtEl>
                                          <p:spTgt spid="66564">
                                            <p:txEl>
                                              <p:pRg st="2" end="2"/>
                                            </p:txEl>
                                          </p:spTgt>
                                        </p:tgtEl>
                                      </p:cBhvr>
                                    </p:animEffect>
                                    <p:anim calcmode="lin" valueType="num">
                                      <p:cBhvr>
                                        <p:cTn id="16" dur="1822" tmFilter="0,0; 0.14,0.36; 0.43,0.73; 0.71,0.91; 1.0,1.0">
                                          <p:stCondLst>
                                            <p:cond delay="0"/>
                                          </p:stCondLst>
                                        </p:cTn>
                                        <p:tgtEl>
                                          <p:spTgt spid="66564">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6564">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6564">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6564">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6564">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66564">
                                            <p:txEl>
                                              <p:pRg st="2" end="2"/>
                                            </p:txEl>
                                          </p:spTgt>
                                        </p:tgtEl>
                                      </p:cBhvr>
                                      <p:to x="100000" y="60000"/>
                                    </p:animScale>
                                    <p:animScale>
                                      <p:cBhvr>
                                        <p:cTn id="22" dur="166" decel="50000">
                                          <p:stCondLst>
                                            <p:cond delay="676"/>
                                          </p:stCondLst>
                                        </p:cTn>
                                        <p:tgtEl>
                                          <p:spTgt spid="66564">
                                            <p:txEl>
                                              <p:pRg st="2" end="2"/>
                                            </p:txEl>
                                          </p:spTgt>
                                        </p:tgtEl>
                                      </p:cBhvr>
                                      <p:to x="100000" y="100000"/>
                                    </p:animScale>
                                    <p:animScale>
                                      <p:cBhvr>
                                        <p:cTn id="23" dur="26">
                                          <p:stCondLst>
                                            <p:cond delay="1312"/>
                                          </p:stCondLst>
                                        </p:cTn>
                                        <p:tgtEl>
                                          <p:spTgt spid="66564">
                                            <p:txEl>
                                              <p:pRg st="2" end="2"/>
                                            </p:txEl>
                                          </p:spTgt>
                                        </p:tgtEl>
                                      </p:cBhvr>
                                      <p:to x="100000" y="80000"/>
                                    </p:animScale>
                                    <p:animScale>
                                      <p:cBhvr>
                                        <p:cTn id="24" dur="166" decel="50000">
                                          <p:stCondLst>
                                            <p:cond delay="1338"/>
                                          </p:stCondLst>
                                        </p:cTn>
                                        <p:tgtEl>
                                          <p:spTgt spid="66564">
                                            <p:txEl>
                                              <p:pRg st="2" end="2"/>
                                            </p:txEl>
                                          </p:spTgt>
                                        </p:tgtEl>
                                      </p:cBhvr>
                                      <p:to x="100000" y="100000"/>
                                    </p:animScale>
                                    <p:animScale>
                                      <p:cBhvr>
                                        <p:cTn id="25" dur="26">
                                          <p:stCondLst>
                                            <p:cond delay="1642"/>
                                          </p:stCondLst>
                                        </p:cTn>
                                        <p:tgtEl>
                                          <p:spTgt spid="66564">
                                            <p:txEl>
                                              <p:pRg st="2" end="2"/>
                                            </p:txEl>
                                          </p:spTgt>
                                        </p:tgtEl>
                                      </p:cBhvr>
                                      <p:to x="100000" y="90000"/>
                                    </p:animScale>
                                    <p:animScale>
                                      <p:cBhvr>
                                        <p:cTn id="26" dur="166" decel="50000">
                                          <p:stCondLst>
                                            <p:cond delay="1668"/>
                                          </p:stCondLst>
                                        </p:cTn>
                                        <p:tgtEl>
                                          <p:spTgt spid="66564">
                                            <p:txEl>
                                              <p:pRg st="2" end="2"/>
                                            </p:txEl>
                                          </p:spTgt>
                                        </p:tgtEl>
                                      </p:cBhvr>
                                      <p:to x="100000" y="100000"/>
                                    </p:animScale>
                                    <p:animScale>
                                      <p:cBhvr>
                                        <p:cTn id="27" dur="26">
                                          <p:stCondLst>
                                            <p:cond delay="1808"/>
                                          </p:stCondLst>
                                        </p:cTn>
                                        <p:tgtEl>
                                          <p:spTgt spid="66564">
                                            <p:txEl>
                                              <p:pRg st="2" end="2"/>
                                            </p:txEl>
                                          </p:spTgt>
                                        </p:tgtEl>
                                      </p:cBhvr>
                                      <p:to x="100000" y="95000"/>
                                    </p:animScale>
                                    <p:animScale>
                                      <p:cBhvr>
                                        <p:cTn id="28" dur="166" decel="50000">
                                          <p:stCondLst>
                                            <p:cond delay="1834"/>
                                          </p:stCondLst>
                                        </p:cTn>
                                        <p:tgtEl>
                                          <p:spTgt spid="66564">
                                            <p:txEl>
                                              <p:pRg st="2" end="2"/>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4" presetClass="emph" presetSubtype="0" fill="hold" nodeType="clickEffect">
                                  <p:stCondLst>
                                    <p:cond delay="0"/>
                                  </p:stCondLst>
                                  <p:iterate type="lt">
                                    <p:tmPct val="10000"/>
                                  </p:iterate>
                                  <p:childTnLst>
                                    <p:animMotion origin="layout" path="M 0.0 0.0 L 0.0 -0.07213" pathEditMode="relative" ptsTypes="">
                                      <p:cBhvr>
                                        <p:cTn id="32" dur="250" accel="50000" decel="50000" autoRev="1" fill="hold">
                                          <p:stCondLst>
                                            <p:cond delay="0"/>
                                          </p:stCondLst>
                                        </p:cTn>
                                        <p:tgtEl>
                                          <p:spTgt spid="66564">
                                            <p:txEl>
                                              <p:pRg st="2" end="2"/>
                                            </p:txEl>
                                          </p:spTgt>
                                        </p:tgtEl>
                                        <p:attrNameLst>
                                          <p:attrName>ppt_x</p:attrName>
                                          <p:attrName>ppt_y</p:attrName>
                                        </p:attrNameLst>
                                      </p:cBhvr>
                                    </p:animMotion>
                                    <p:animRot by="1500000">
                                      <p:cBhvr>
                                        <p:cTn id="33" dur="125" fill="hold">
                                          <p:stCondLst>
                                            <p:cond delay="0"/>
                                          </p:stCondLst>
                                        </p:cTn>
                                        <p:tgtEl>
                                          <p:spTgt spid="66564">
                                            <p:txEl>
                                              <p:pRg st="2" end="2"/>
                                            </p:txEl>
                                          </p:spTgt>
                                        </p:tgtEl>
                                        <p:attrNameLst>
                                          <p:attrName>r</p:attrName>
                                        </p:attrNameLst>
                                      </p:cBhvr>
                                    </p:animRot>
                                    <p:animRot by="-1500000">
                                      <p:cBhvr>
                                        <p:cTn id="34" dur="125" fill="hold">
                                          <p:stCondLst>
                                            <p:cond delay="125"/>
                                          </p:stCondLst>
                                        </p:cTn>
                                        <p:tgtEl>
                                          <p:spTgt spid="66564">
                                            <p:txEl>
                                              <p:pRg st="2" end="2"/>
                                            </p:txEl>
                                          </p:spTgt>
                                        </p:tgtEl>
                                        <p:attrNameLst>
                                          <p:attrName>r</p:attrName>
                                        </p:attrNameLst>
                                      </p:cBhvr>
                                    </p:animRot>
                                    <p:animRot by="-1500000">
                                      <p:cBhvr>
                                        <p:cTn id="35" dur="125" fill="hold">
                                          <p:stCondLst>
                                            <p:cond delay="250"/>
                                          </p:stCondLst>
                                        </p:cTn>
                                        <p:tgtEl>
                                          <p:spTgt spid="66564">
                                            <p:txEl>
                                              <p:pRg st="2" end="2"/>
                                            </p:txEl>
                                          </p:spTgt>
                                        </p:tgtEl>
                                        <p:attrNameLst>
                                          <p:attrName>r</p:attrName>
                                        </p:attrNameLst>
                                      </p:cBhvr>
                                    </p:animRot>
                                    <p:animRot by="1500000">
                                      <p:cBhvr>
                                        <p:cTn id="36" dur="125" fill="hold">
                                          <p:stCondLst>
                                            <p:cond delay="375"/>
                                          </p:stCondLst>
                                        </p:cTn>
                                        <p:tgtEl>
                                          <p:spTgt spid="66564">
                                            <p:txEl>
                                              <p:pRg st="2" end="2"/>
                                            </p:txEl>
                                          </p:spTgt>
                                        </p:tgtEl>
                                        <p:attrNameLst>
                                          <p:attrName>r</p:attrName>
                                        </p:attrNameLst>
                                      </p:cBhvr>
                                    </p:animRot>
                                  </p:childTnLst>
                                </p:cTn>
                              </p:par>
                            </p:childTnLst>
                          </p:cTn>
                        </p:par>
                        <p:par>
                          <p:cTn id="37" fill="hold">
                            <p:stCondLst>
                              <p:cond delay="1000"/>
                            </p:stCondLst>
                            <p:childTnLst>
                              <p:par>
                                <p:cTn id="38" presetID="1" presetClass="mediacall" presetSubtype="0" fill="hold" nodeType="afterEffect">
                                  <p:stCondLst>
                                    <p:cond delay="0"/>
                                  </p:stCondLst>
                                  <p:childTnLst>
                                    <p:cmd type="call" cmd="playFrom(0.0)">
                                      <p:cBhvr>
                                        <p:cTn id="39" dur="2176" fill="hold"/>
                                        <p:tgtEl>
                                          <p:spTgt spid="6656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40" fill="hold" display="0">
                  <p:stCondLst>
                    <p:cond delay="indefinite"/>
                  </p:stCondLst>
                  <p:endCondLst>
                    <p:cond evt="onNext" delay="0">
                      <p:tgtEl>
                        <p:sldTgt/>
                      </p:tgtEl>
                    </p:cond>
                    <p:cond evt="onPrev" delay="0">
                      <p:tgtEl>
                        <p:sldTgt/>
                      </p:tgtEl>
                    </p:cond>
                    <p:cond evt="onStopAudio" delay="0">
                      <p:tgtEl>
                        <p:sldTgt/>
                      </p:tgtEl>
                    </p:cond>
                  </p:endCondLst>
                </p:cTn>
                <p:tgtEl>
                  <p:spTgt spid="6656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b="1">
                <a:latin typeface="Book Antiqua" pitchFamily="18" charset="0"/>
              </a:rPr>
              <a:t>More About Metacognition</a:t>
            </a:r>
          </a:p>
        </p:txBody>
      </p:sp>
      <p:sp>
        <p:nvSpPr>
          <p:cNvPr id="9223" name="Rectangle 7"/>
          <p:cNvSpPr>
            <a:spLocks noGrp="1" noChangeArrowheads="1"/>
          </p:cNvSpPr>
          <p:nvPr>
            <p:ph type="body" idx="1"/>
          </p:nvPr>
        </p:nvSpPr>
        <p:spPr/>
        <p:txBody>
          <a:bodyPr/>
          <a:lstStyle/>
          <a:p>
            <a:pPr algn="ctr">
              <a:buFont typeface="Wingdings" pitchFamily="2" charset="2"/>
              <a:buNone/>
            </a:pPr>
            <a:r>
              <a:rPr lang="en-US">
                <a:solidFill>
                  <a:schemeClr val="tx2"/>
                </a:solidFill>
                <a:latin typeface="Book Antiqua" pitchFamily="18" charset="0"/>
              </a:rPr>
              <a:t>Good readers have developed good habits when they read.  We call these habits strategies.  Strategies help readers understand, connect to, and determine the importance of what they are reading. They also visualize, ask questions about, and read between the lines of what they read.  </a:t>
            </a:r>
            <a:endParaRPr lang="en-US">
              <a:latin typeface="Book Antiqua" pitchFamily="18" charset="0"/>
            </a:endParaRPr>
          </a:p>
        </p:txBody>
      </p:sp>
    </p:spTree>
  </p:cSld>
  <p:clrMapOvr>
    <a:masterClrMapping/>
  </p:clrMapOvr>
  <p:transition spd="med">
    <p:push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decel="50000" fill="hold">
                                          <p:stCondLst>
                                            <p:cond delay="0"/>
                                          </p:stCondLst>
                                        </p:cTn>
                                        <p:tgtEl>
                                          <p:spTgt spid="92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20"/>
                                        </p:tgtEl>
                                        <p:attrNameLst>
                                          <p:attrName>ppt_w</p:attrName>
                                        </p:attrNameLst>
                                      </p:cBhvr>
                                      <p:tavLst>
                                        <p:tav tm="0">
                                          <p:val>
                                            <p:strVal val="#ppt_w*.05"/>
                                          </p:val>
                                        </p:tav>
                                        <p:tav tm="100000">
                                          <p:val>
                                            <p:strVal val="#ppt_w"/>
                                          </p:val>
                                        </p:tav>
                                      </p:tavLst>
                                    </p:anim>
                                    <p:anim calcmode="lin" valueType="num">
                                      <p:cBhvr>
                                        <p:cTn id="10" dur="1000" fill="hold"/>
                                        <p:tgtEl>
                                          <p:spTgt spid="92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20"/>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223">
                                            <p:txEl>
                                              <p:pRg st="0" end="0"/>
                                            </p:txEl>
                                          </p:spTgt>
                                        </p:tgtEl>
                                        <p:attrNameLst>
                                          <p:attrName>style.visibility</p:attrName>
                                        </p:attrNameLst>
                                      </p:cBhvr>
                                      <p:to>
                                        <p:strVal val="visible"/>
                                      </p:to>
                                    </p:set>
                                    <p:anim calcmode="lin" valueType="num">
                                      <p:cBhvr>
                                        <p:cTn id="19" dur="500" fill="hold"/>
                                        <p:tgtEl>
                                          <p:spTgt spid="922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22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15"/>
          <p:cNvSpPr>
            <a:spLocks noGrp="1" noChangeArrowheads="1"/>
          </p:cNvSpPr>
          <p:nvPr>
            <p:ph type="title"/>
          </p:nvPr>
        </p:nvSpPr>
        <p:spPr/>
        <p:txBody>
          <a:bodyPr/>
          <a:lstStyle/>
          <a:p>
            <a:r>
              <a:rPr lang="en-US">
                <a:latin typeface="Book Antiqua" pitchFamily="18" charset="0"/>
              </a:rPr>
              <a:t>The Reading Strategies</a:t>
            </a:r>
          </a:p>
        </p:txBody>
      </p:sp>
      <p:sp>
        <p:nvSpPr>
          <p:cNvPr id="19467" name="Text Box 11"/>
          <p:cNvSpPr txBox="1">
            <a:spLocks noChangeArrowheads="1"/>
          </p:cNvSpPr>
          <p:nvPr/>
        </p:nvSpPr>
        <p:spPr bwMode="auto">
          <a:xfrm>
            <a:off x="838200" y="1447800"/>
            <a:ext cx="7543800" cy="579438"/>
          </a:xfrm>
          <a:prstGeom prst="rect">
            <a:avLst/>
          </a:prstGeom>
          <a:noFill/>
          <a:ln w="9525">
            <a:noFill/>
            <a:miter lim="800000"/>
            <a:headEnd/>
            <a:tailEnd/>
          </a:ln>
          <a:effectLst/>
        </p:spPr>
        <p:txBody>
          <a:bodyPr>
            <a:spAutoFit/>
          </a:bodyPr>
          <a:lstStyle/>
          <a:p>
            <a:pPr algn="ctr">
              <a:spcBef>
                <a:spcPct val="50000"/>
              </a:spcBef>
            </a:pPr>
            <a:r>
              <a:rPr lang="en-US">
                <a:effectLst>
                  <a:outerShdw blurRad="38100" dist="38100" dir="2700000" algn="tl">
                    <a:srgbClr val="000000"/>
                  </a:outerShdw>
                </a:effectLst>
              </a:rPr>
              <a:t>There are seven reading strategies.</a:t>
            </a:r>
          </a:p>
        </p:txBody>
      </p:sp>
      <p:sp>
        <p:nvSpPr>
          <p:cNvPr id="19469" name="Text Box 13"/>
          <p:cNvSpPr txBox="1">
            <a:spLocks noChangeArrowheads="1"/>
          </p:cNvSpPr>
          <p:nvPr/>
        </p:nvSpPr>
        <p:spPr bwMode="auto">
          <a:xfrm>
            <a:off x="1447800" y="2286000"/>
            <a:ext cx="6096000" cy="4367213"/>
          </a:xfrm>
          <a:prstGeom prst="rect">
            <a:avLst/>
          </a:prstGeom>
          <a:noFill/>
          <a:ln w="9525">
            <a:noFill/>
            <a:miter lim="800000"/>
            <a:headEnd/>
            <a:tailEnd/>
          </a:ln>
          <a:effectLst/>
        </p:spPr>
        <p:txBody>
          <a:bodyPr>
            <a:spAutoFit/>
          </a:bodyPr>
          <a:lstStyle/>
          <a:p>
            <a:pPr>
              <a:spcBef>
                <a:spcPct val="50000"/>
              </a:spcBef>
              <a:buFont typeface="Wingdings" pitchFamily="2" charset="2"/>
              <a:buChar char="ü"/>
            </a:pPr>
            <a:r>
              <a:rPr lang="en-US" sz="2800">
                <a:effectLst>
                  <a:outerShdw blurRad="38100" dist="38100" dir="2700000" algn="tl">
                    <a:srgbClr val="000000"/>
                  </a:outerShdw>
                </a:effectLst>
              </a:rPr>
              <a:t>Make Connections</a:t>
            </a:r>
          </a:p>
          <a:p>
            <a:pPr>
              <a:spcBef>
                <a:spcPct val="50000"/>
              </a:spcBef>
              <a:buFont typeface="Wingdings" pitchFamily="2" charset="2"/>
              <a:buChar char="ü"/>
            </a:pPr>
            <a:r>
              <a:rPr lang="en-US" sz="2800">
                <a:effectLst>
                  <a:outerShdw blurRad="38100" dist="38100" dir="2700000" algn="tl">
                    <a:srgbClr val="000000"/>
                  </a:outerShdw>
                </a:effectLst>
              </a:rPr>
              <a:t>Ask Questions</a:t>
            </a:r>
          </a:p>
          <a:p>
            <a:pPr>
              <a:spcBef>
                <a:spcPct val="50000"/>
              </a:spcBef>
              <a:buFont typeface="Wingdings" pitchFamily="2" charset="2"/>
              <a:buChar char="ü"/>
            </a:pPr>
            <a:r>
              <a:rPr lang="en-US" sz="2800">
                <a:effectLst>
                  <a:outerShdw blurRad="38100" dist="38100" dir="2700000" algn="tl">
                    <a:srgbClr val="000000"/>
                  </a:outerShdw>
                </a:effectLst>
              </a:rPr>
              <a:t>Determine Importance</a:t>
            </a:r>
          </a:p>
          <a:p>
            <a:pPr>
              <a:spcBef>
                <a:spcPct val="50000"/>
              </a:spcBef>
              <a:buFont typeface="Wingdings" pitchFamily="2" charset="2"/>
              <a:buChar char="ü"/>
            </a:pPr>
            <a:r>
              <a:rPr lang="en-US" sz="2800">
                <a:effectLst>
                  <a:outerShdw blurRad="38100" dist="38100" dir="2700000" algn="tl">
                    <a:srgbClr val="000000"/>
                  </a:outerShdw>
                </a:effectLst>
              </a:rPr>
              <a:t>Infer and Predict</a:t>
            </a:r>
          </a:p>
          <a:p>
            <a:pPr>
              <a:spcBef>
                <a:spcPct val="50000"/>
              </a:spcBef>
              <a:buFont typeface="Wingdings" pitchFamily="2" charset="2"/>
              <a:buChar char="ü"/>
            </a:pPr>
            <a:r>
              <a:rPr lang="en-US" sz="2800">
                <a:effectLst>
                  <a:outerShdw blurRad="38100" dist="38100" dir="2700000" algn="tl">
                    <a:srgbClr val="000000"/>
                  </a:outerShdw>
                </a:effectLst>
              </a:rPr>
              <a:t>Visualize</a:t>
            </a:r>
          </a:p>
          <a:p>
            <a:pPr>
              <a:spcBef>
                <a:spcPct val="50000"/>
              </a:spcBef>
              <a:buFont typeface="Wingdings" pitchFamily="2" charset="2"/>
              <a:buChar char="ü"/>
            </a:pPr>
            <a:r>
              <a:rPr lang="en-US" sz="2800">
                <a:effectLst>
                  <a:outerShdw blurRad="38100" dist="38100" dir="2700000" algn="tl">
                    <a:srgbClr val="000000"/>
                  </a:outerShdw>
                </a:effectLst>
              </a:rPr>
              <a:t>Synthesize</a:t>
            </a:r>
          </a:p>
          <a:p>
            <a:pPr>
              <a:spcBef>
                <a:spcPct val="50000"/>
              </a:spcBef>
              <a:buFont typeface="Wingdings" pitchFamily="2" charset="2"/>
              <a:buChar char="ü"/>
            </a:pPr>
            <a:r>
              <a:rPr lang="en-US" sz="2800">
                <a:effectLst>
                  <a:outerShdw blurRad="38100" dist="38100" dir="2700000" algn="tl">
                    <a:srgbClr val="000000"/>
                  </a:outerShdw>
                </a:effectLst>
              </a:rPr>
              <a:t>Use Fix Up Strategies</a:t>
            </a:r>
          </a:p>
        </p:txBody>
      </p:sp>
      <p:pic>
        <p:nvPicPr>
          <p:cNvPr id="19473" name="Picture 17" descr="vr2mwgfq[1]"/>
          <p:cNvPicPr>
            <a:picLocks noGrp="1" noChangeAspect="1" noChangeArrowheads="1" noCrop="1"/>
          </p:cNvPicPr>
          <p:nvPr>
            <p:ph idx="1"/>
          </p:nvPr>
        </p:nvPicPr>
        <p:blipFill>
          <a:blip r:embed="rId3"/>
          <a:srcRect/>
          <a:stretch>
            <a:fillRect/>
          </a:stretch>
        </p:blipFill>
        <p:spPr>
          <a:xfrm>
            <a:off x="6096000" y="2590800"/>
            <a:ext cx="2362200" cy="2362200"/>
          </a:xfrm>
          <a:noFill/>
          <a:ln/>
        </p:spPr>
      </p:pic>
    </p:spTree>
  </p:cSld>
  <p:clrMapOvr>
    <a:masterClrMapping/>
  </p:clrMapOvr>
  <p:transition spd="slow">
    <p:zoom/>
    <p:sndAc>
      <p:stSnd>
        <p:snd r:embed="rId2" name="coi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9471"/>
                                        </p:tgtEl>
                                        <p:attrNameLst>
                                          <p:attrName>style.visibility</p:attrName>
                                        </p:attrNameLst>
                                      </p:cBhvr>
                                      <p:to>
                                        <p:strVal val="visible"/>
                                      </p:to>
                                    </p:set>
                                    <p:animEffect transition="in" filter="plus(in)">
                                      <p:cBhvr>
                                        <p:cTn id="7" dur="1000"/>
                                        <p:tgtEl>
                                          <p:spTgt spid="19471"/>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9467">
                                            <p:txEl>
                                              <p:pRg st="0" end="0"/>
                                            </p:txEl>
                                          </p:spTgt>
                                        </p:tgtEl>
                                        <p:attrNameLst>
                                          <p:attrName>style.visibility</p:attrName>
                                        </p:attrNameLst>
                                      </p:cBhvr>
                                      <p:to>
                                        <p:strVal val="visible"/>
                                      </p:to>
                                    </p:set>
                                    <p:animEffect transition="in" filter="plus(in)">
                                      <p:cBhvr>
                                        <p:cTn id="12" dur="1000"/>
                                        <p:tgtEl>
                                          <p:spTgt spid="19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19469">
                                            <p:txEl>
                                              <p:pRg st="0" end="0"/>
                                            </p:txEl>
                                          </p:spTgt>
                                        </p:tgtEl>
                                        <p:attrNameLst>
                                          <p:attrName>style.visibility</p:attrName>
                                        </p:attrNameLst>
                                      </p:cBhvr>
                                      <p:to>
                                        <p:strVal val="visible"/>
                                      </p:to>
                                    </p:set>
                                    <p:anim calcmode="lin" valueType="num">
                                      <p:cBhvr>
                                        <p:cTn id="17" dur="500" fill="hold"/>
                                        <p:tgtEl>
                                          <p:spTgt spid="1946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9469">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1946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946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946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19469">
                                            <p:txEl>
                                              <p:pRg st="1" end="1"/>
                                            </p:txEl>
                                          </p:spTgt>
                                        </p:tgtEl>
                                        <p:attrNameLst>
                                          <p:attrName>style.visibility</p:attrName>
                                        </p:attrNameLst>
                                      </p:cBhvr>
                                      <p:to>
                                        <p:strVal val="visible"/>
                                      </p:to>
                                    </p:set>
                                    <p:anim calcmode="lin" valueType="num">
                                      <p:cBhvr>
                                        <p:cTn id="26" dur="500" fill="hold"/>
                                        <p:tgtEl>
                                          <p:spTgt spid="1946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9469">
                                            <p:txEl>
                                              <p:pRg st="1" end="1"/>
                                            </p:txEl>
                                          </p:spTgt>
                                        </p:tgtEl>
                                        <p:attrNameLst>
                                          <p:attrName>ppt_y</p:attrName>
                                        </p:attrNameLst>
                                      </p:cBhvr>
                                      <p:tavLst>
                                        <p:tav tm="0">
                                          <p:val>
                                            <p:strVal val="#ppt_y"/>
                                          </p:val>
                                        </p:tav>
                                        <p:tav tm="100000">
                                          <p:val>
                                            <p:strVal val="#ppt_y"/>
                                          </p:val>
                                        </p:tav>
                                      </p:tavLst>
                                    </p:anim>
                                    <p:anim calcmode="lin" valueType="num">
                                      <p:cBhvr>
                                        <p:cTn id="28" dur="500" fill="hold"/>
                                        <p:tgtEl>
                                          <p:spTgt spid="1946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946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946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nodeType="clickEffect">
                                  <p:stCondLst>
                                    <p:cond delay="0"/>
                                  </p:stCondLst>
                                  <p:iterate type="lt">
                                    <p:tmPct val="10000"/>
                                  </p:iterate>
                                  <p:childTnLst>
                                    <p:set>
                                      <p:cBhvr>
                                        <p:cTn id="34" dur="1" fill="hold">
                                          <p:stCondLst>
                                            <p:cond delay="0"/>
                                          </p:stCondLst>
                                        </p:cTn>
                                        <p:tgtEl>
                                          <p:spTgt spid="19469">
                                            <p:txEl>
                                              <p:pRg st="2" end="2"/>
                                            </p:txEl>
                                          </p:spTgt>
                                        </p:tgtEl>
                                        <p:attrNameLst>
                                          <p:attrName>style.visibility</p:attrName>
                                        </p:attrNameLst>
                                      </p:cBhvr>
                                      <p:to>
                                        <p:strVal val="visible"/>
                                      </p:to>
                                    </p:set>
                                    <p:anim calcmode="lin" valueType="num">
                                      <p:cBhvr>
                                        <p:cTn id="35" dur="500" fill="hold"/>
                                        <p:tgtEl>
                                          <p:spTgt spid="1946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9469">
                                            <p:txEl>
                                              <p:pRg st="2" end="2"/>
                                            </p:txEl>
                                          </p:spTgt>
                                        </p:tgtEl>
                                        <p:attrNameLst>
                                          <p:attrName>ppt_y</p:attrName>
                                        </p:attrNameLst>
                                      </p:cBhvr>
                                      <p:tavLst>
                                        <p:tav tm="0">
                                          <p:val>
                                            <p:strVal val="#ppt_y"/>
                                          </p:val>
                                        </p:tav>
                                        <p:tav tm="100000">
                                          <p:val>
                                            <p:strVal val="#ppt_y"/>
                                          </p:val>
                                        </p:tav>
                                      </p:tavLst>
                                    </p:anim>
                                    <p:anim calcmode="lin" valueType="num">
                                      <p:cBhvr>
                                        <p:cTn id="37" dur="500" fill="hold"/>
                                        <p:tgtEl>
                                          <p:spTgt spid="1946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946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9469">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19469">
                                            <p:txEl>
                                              <p:pRg st="3" end="3"/>
                                            </p:txEl>
                                          </p:spTgt>
                                        </p:tgtEl>
                                        <p:attrNameLst>
                                          <p:attrName>style.visibility</p:attrName>
                                        </p:attrNameLst>
                                      </p:cBhvr>
                                      <p:to>
                                        <p:strVal val="visible"/>
                                      </p:to>
                                    </p:set>
                                    <p:anim calcmode="lin" valueType="num">
                                      <p:cBhvr>
                                        <p:cTn id="44" dur="500" fill="hold"/>
                                        <p:tgtEl>
                                          <p:spTgt spid="1946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19469">
                                            <p:txEl>
                                              <p:pRg st="3" end="3"/>
                                            </p:txEl>
                                          </p:spTgt>
                                        </p:tgtEl>
                                        <p:attrNameLst>
                                          <p:attrName>ppt_y</p:attrName>
                                        </p:attrNameLst>
                                      </p:cBhvr>
                                      <p:tavLst>
                                        <p:tav tm="0">
                                          <p:val>
                                            <p:strVal val="#ppt_y"/>
                                          </p:val>
                                        </p:tav>
                                        <p:tav tm="100000">
                                          <p:val>
                                            <p:strVal val="#ppt_y"/>
                                          </p:val>
                                        </p:tav>
                                      </p:tavLst>
                                    </p:anim>
                                    <p:anim calcmode="lin" valueType="num">
                                      <p:cBhvr>
                                        <p:cTn id="46" dur="500" fill="hold"/>
                                        <p:tgtEl>
                                          <p:spTgt spid="1946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1946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19469">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nodeType="clickEffect">
                                  <p:stCondLst>
                                    <p:cond delay="0"/>
                                  </p:stCondLst>
                                  <p:iterate type="lt">
                                    <p:tmPct val="10000"/>
                                  </p:iterate>
                                  <p:childTnLst>
                                    <p:set>
                                      <p:cBhvr>
                                        <p:cTn id="52" dur="1" fill="hold">
                                          <p:stCondLst>
                                            <p:cond delay="0"/>
                                          </p:stCondLst>
                                        </p:cTn>
                                        <p:tgtEl>
                                          <p:spTgt spid="19469">
                                            <p:txEl>
                                              <p:pRg st="4" end="4"/>
                                            </p:txEl>
                                          </p:spTgt>
                                        </p:tgtEl>
                                        <p:attrNameLst>
                                          <p:attrName>style.visibility</p:attrName>
                                        </p:attrNameLst>
                                      </p:cBhvr>
                                      <p:to>
                                        <p:strVal val="visible"/>
                                      </p:to>
                                    </p:set>
                                    <p:anim calcmode="lin" valueType="num">
                                      <p:cBhvr>
                                        <p:cTn id="53" dur="500" fill="hold"/>
                                        <p:tgtEl>
                                          <p:spTgt spid="1946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19469">
                                            <p:txEl>
                                              <p:pRg st="4" end="4"/>
                                            </p:txEl>
                                          </p:spTgt>
                                        </p:tgtEl>
                                        <p:attrNameLst>
                                          <p:attrName>ppt_y</p:attrName>
                                        </p:attrNameLst>
                                      </p:cBhvr>
                                      <p:tavLst>
                                        <p:tav tm="0">
                                          <p:val>
                                            <p:strVal val="#ppt_y"/>
                                          </p:val>
                                        </p:tav>
                                        <p:tav tm="100000">
                                          <p:val>
                                            <p:strVal val="#ppt_y"/>
                                          </p:val>
                                        </p:tav>
                                      </p:tavLst>
                                    </p:anim>
                                    <p:anim calcmode="lin" valueType="num">
                                      <p:cBhvr>
                                        <p:cTn id="55" dur="500" fill="hold"/>
                                        <p:tgtEl>
                                          <p:spTgt spid="1946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1946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1946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nodeType="clickEffect">
                                  <p:stCondLst>
                                    <p:cond delay="0"/>
                                  </p:stCondLst>
                                  <p:iterate type="lt">
                                    <p:tmPct val="10000"/>
                                  </p:iterate>
                                  <p:childTnLst>
                                    <p:set>
                                      <p:cBhvr>
                                        <p:cTn id="61" dur="1" fill="hold">
                                          <p:stCondLst>
                                            <p:cond delay="0"/>
                                          </p:stCondLst>
                                        </p:cTn>
                                        <p:tgtEl>
                                          <p:spTgt spid="19469">
                                            <p:txEl>
                                              <p:pRg st="5" end="5"/>
                                            </p:txEl>
                                          </p:spTgt>
                                        </p:tgtEl>
                                        <p:attrNameLst>
                                          <p:attrName>style.visibility</p:attrName>
                                        </p:attrNameLst>
                                      </p:cBhvr>
                                      <p:to>
                                        <p:strVal val="visible"/>
                                      </p:to>
                                    </p:set>
                                    <p:anim calcmode="lin" valueType="num">
                                      <p:cBhvr>
                                        <p:cTn id="62" dur="500" fill="hold"/>
                                        <p:tgtEl>
                                          <p:spTgt spid="1946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19469">
                                            <p:txEl>
                                              <p:pRg st="5" end="5"/>
                                            </p:txEl>
                                          </p:spTgt>
                                        </p:tgtEl>
                                        <p:attrNameLst>
                                          <p:attrName>ppt_y</p:attrName>
                                        </p:attrNameLst>
                                      </p:cBhvr>
                                      <p:tavLst>
                                        <p:tav tm="0">
                                          <p:val>
                                            <p:strVal val="#ppt_y"/>
                                          </p:val>
                                        </p:tav>
                                        <p:tav tm="100000">
                                          <p:val>
                                            <p:strVal val="#ppt_y"/>
                                          </p:val>
                                        </p:tav>
                                      </p:tavLst>
                                    </p:anim>
                                    <p:anim calcmode="lin" valueType="num">
                                      <p:cBhvr>
                                        <p:cTn id="64" dur="500" fill="hold"/>
                                        <p:tgtEl>
                                          <p:spTgt spid="1946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1946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19469">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1" presetClass="entr" presetSubtype="0" fill="hold" nodeType="clickEffect">
                                  <p:stCondLst>
                                    <p:cond delay="0"/>
                                  </p:stCondLst>
                                  <p:iterate type="lt">
                                    <p:tmPct val="10000"/>
                                  </p:iterate>
                                  <p:childTnLst>
                                    <p:set>
                                      <p:cBhvr>
                                        <p:cTn id="70" dur="1" fill="hold">
                                          <p:stCondLst>
                                            <p:cond delay="0"/>
                                          </p:stCondLst>
                                        </p:cTn>
                                        <p:tgtEl>
                                          <p:spTgt spid="19469">
                                            <p:txEl>
                                              <p:pRg st="6" end="6"/>
                                            </p:txEl>
                                          </p:spTgt>
                                        </p:tgtEl>
                                        <p:attrNameLst>
                                          <p:attrName>style.visibility</p:attrName>
                                        </p:attrNameLst>
                                      </p:cBhvr>
                                      <p:to>
                                        <p:strVal val="visible"/>
                                      </p:to>
                                    </p:set>
                                    <p:anim calcmode="lin" valueType="num">
                                      <p:cBhvr>
                                        <p:cTn id="71" dur="500" fill="hold"/>
                                        <p:tgtEl>
                                          <p:spTgt spid="19469">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19469">
                                            <p:txEl>
                                              <p:pRg st="6" end="6"/>
                                            </p:txEl>
                                          </p:spTgt>
                                        </p:tgtEl>
                                        <p:attrNameLst>
                                          <p:attrName>ppt_y</p:attrName>
                                        </p:attrNameLst>
                                      </p:cBhvr>
                                      <p:tavLst>
                                        <p:tav tm="0">
                                          <p:val>
                                            <p:strVal val="#ppt_y"/>
                                          </p:val>
                                        </p:tav>
                                        <p:tav tm="100000">
                                          <p:val>
                                            <p:strVal val="#ppt_y"/>
                                          </p:val>
                                        </p:tav>
                                      </p:tavLst>
                                    </p:anim>
                                    <p:anim calcmode="lin" valueType="num">
                                      <p:cBhvr>
                                        <p:cTn id="73" dur="500" fill="hold"/>
                                        <p:tgtEl>
                                          <p:spTgt spid="19469">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19469">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194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r>
              <a:rPr lang="en-US" b="1">
                <a:latin typeface="Book Antiqua" pitchFamily="18" charset="0"/>
              </a:rPr>
              <a:t>Make Connections</a:t>
            </a:r>
          </a:p>
        </p:txBody>
      </p:sp>
      <p:sp>
        <p:nvSpPr>
          <p:cNvPr id="24582" name="Text Box 6"/>
          <p:cNvSpPr txBox="1">
            <a:spLocks noChangeArrowheads="1"/>
          </p:cNvSpPr>
          <p:nvPr/>
        </p:nvSpPr>
        <p:spPr bwMode="auto">
          <a:xfrm>
            <a:off x="990600" y="1828800"/>
            <a:ext cx="7239000" cy="1801813"/>
          </a:xfrm>
          <a:prstGeom prst="rect">
            <a:avLst/>
          </a:prstGeom>
          <a:noFill/>
          <a:ln w="9525">
            <a:noFill/>
            <a:miter lim="800000"/>
            <a:headEnd/>
            <a:tailEnd/>
          </a:ln>
          <a:effectLst/>
        </p:spPr>
        <p:txBody>
          <a:bodyPr>
            <a:spAutoFit/>
          </a:bodyPr>
          <a:lstStyle/>
          <a:p>
            <a:pPr>
              <a:spcBef>
                <a:spcPct val="50000"/>
              </a:spcBef>
              <a:buFont typeface="Wingdings" pitchFamily="2" charset="2"/>
              <a:buChar char="v"/>
            </a:pPr>
            <a:r>
              <a:rPr lang="en-US" sz="2800">
                <a:effectLst>
                  <a:outerShdw blurRad="38100" dist="38100" dir="2700000" algn="tl">
                    <a:srgbClr val="000000"/>
                  </a:outerShdw>
                </a:effectLst>
              </a:rPr>
              <a:t>Text to Self (similar events in your life)</a:t>
            </a:r>
          </a:p>
          <a:p>
            <a:pPr>
              <a:spcBef>
                <a:spcPct val="50000"/>
              </a:spcBef>
              <a:buFont typeface="Wingdings" pitchFamily="2" charset="2"/>
              <a:buChar char="v"/>
            </a:pPr>
            <a:r>
              <a:rPr lang="en-US" sz="2800">
                <a:effectLst>
                  <a:outerShdw blurRad="38100" dist="38100" dir="2700000" algn="tl">
                    <a:srgbClr val="000000"/>
                  </a:outerShdw>
                </a:effectLst>
              </a:rPr>
              <a:t>Text to Text (books, movies, T.V., etc.)</a:t>
            </a:r>
          </a:p>
          <a:p>
            <a:pPr>
              <a:spcBef>
                <a:spcPct val="50000"/>
              </a:spcBef>
              <a:buFont typeface="Wingdings" pitchFamily="2" charset="2"/>
              <a:buChar char="v"/>
            </a:pPr>
            <a:r>
              <a:rPr lang="en-US" sz="2800">
                <a:effectLst>
                  <a:outerShdw blurRad="38100" dist="38100" dir="2700000" algn="tl">
                    <a:srgbClr val="000000"/>
                  </a:outerShdw>
                </a:effectLst>
              </a:rPr>
              <a:t>Text to Life (real world events)</a:t>
            </a:r>
          </a:p>
        </p:txBody>
      </p:sp>
      <p:pic>
        <p:nvPicPr>
          <p:cNvPr id="24584" name="Picture 8" descr="jxlxvpbv[1]"/>
          <p:cNvPicPr>
            <a:picLocks noGrp="1" noChangeAspect="1" noChangeArrowheads="1"/>
          </p:cNvPicPr>
          <p:nvPr>
            <p:ph idx="1"/>
          </p:nvPr>
        </p:nvPicPr>
        <p:blipFill>
          <a:blip r:embed="rId3"/>
          <a:srcRect/>
          <a:stretch>
            <a:fillRect/>
          </a:stretch>
        </p:blipFill>
        <p:spPr>
          <a:xfrm>
            <a:off x="3048000" y="3713163"/>
            <a:ext cx="3733800" cy="3144837"/>
          </a:xfrm>
          <a:noFill/>
          <a:ln/>
        </p:spPr>
      </p:pic>
    </p:spTree>
  </p:cSld>
  <p:clrMapOvr>
    <a:masterClrMapping/>
  </p:clrMapOvr>
  <p:transition spd="slow">
    <p:wheel spokes="8"/>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2000" fill="hold"/>
                                        <p:tgtEl>
                                          <p:spTgt spid="24580"/>
                                        </p:tgtEl>
                                        <p:attrNameLst>
                                          <p:attrName>ppt_w</p:attrName>
                                        </p:attrNameLst>
                                      </p:cBhvr>
                                      <p:tavLst>
                                        <p:tav tm="0" fmla="#ppt_w*sin(2.5*pi*$)">
                                          <p:val>
                                            <p:fltVal val="0"/>
                                          </p:val>
                                        </p:tav>
                                        <p:tav tm="100000">
                                          <p:val>
                                            <p:fltVal val="1"/>
                                          </p:val>
                                        </p:tav>
                                      </p:tavLst>
                                    </p:anim>
                                    <p:anim calcmode="lin" valueType="num">
                                      <p:cBhvr>
                                        <p:cTn id="8" dur="2000" fill="hold"/>
                                        <p:tgtEl>
                                          <p:spTgt spid="2458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24582">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24582">
                                            <p:txEl>
                                              <p:pRg st="0" end="0"/>
                                            </p:txEl>
                                          </p:spTgt>
                                        </p:tgtEl>
                                        <p:attrNameLst>
                                          <p:attrName>ppt_x</p:attrName>
                                        </p:attrNameLst>
                                      </p:cBhvr>
                                    </p:anim>
                                    <p:anim from="0" to="-1.0" calcmode="lin" valueType="num">
                                      <p:cBhvr>
                                        <p:cTn id="14" dur="200" decel="50000" autoRev="1" fill="hold">
                                          <p:stCondLst>
                                            <p:cond delay="600"/>
                                          </p:stCondLst>
                                        </p:cTn>
                                        <p:tgtEl>
                                          <p:spTgt spid="24582">
                                            <p:txEl>
                                              <p:pRg st="0" end="0"/>
                                            </p:txEl>
                                          </p:spTgt>
                                        </p:tgtEl>
                                        <p:attrNameLst>
                                          <p:attrName>xshear</p:attrName>
                                        </p:attrNameLst>
                                      </p:cBhvr>
                                    </p:anim>
                                    <p:animScale>
                                      <p:cBhvr>
                                        <p:cTn id="15" dur="200" decel="100000" autoRev="1" fill="hold">
                                          <p:stCondLst>
                                            <p:cond delay="600"/>
                                          </p:stCondLst>
                                        </p:cTn>
                                        <p:tgtEl>
                                          <p:spTgt spid="24582">
                                            <p:txEl>
                                              <p:pRg st="0" end="0"/>
                                            </p:txEl>
                                          </p:spTgt>
                                        </p:tgtEl>
                                      </p:cBhvr>
                                      <p:from x="100000" y="100000"/>
                                      <p:to x="80000" y="100000"/>
                                    </p:animScale>
                                    <p:anim by="(#ppt_h/3+#ppt_w*0.1)" calcmode="lin" valueType="num">
                                      <p:cBhvr additive="sum">
                                        <p:cTn id="16" dur="200" decel="100000" autoRev="1" fill="hold">
                                          <p:stCondLst>
                                            <p:cond delay="600"/>
                                          </p:stCondLst>
                                        </p:cTn>
                                        <p:tgtEl>
                                          <p:spTgt spid="24582">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24582">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24582">
                                            <p:txEl>
                                              <p:pRg st="1" end="1"/>
                                            </p:txEl>
                                          </p:spTgt>
                                        </p:tgtEl>
                                        <p:attrNameLst>
                                          <p:attrName>ppt_x</p:attrName>
                                        </p:attrNameLst>
                                      </p:cBhvr>
                                    </p:anim>
                                    <p:anim from="0" to="-1.0" calcmode="lin" valueType="num">
                                      <p:cBhvr>
                                        <p:cTn id="22" dur="200" decel="50000" autoRev="1" fill="hold">
                                          <p:stCondLst>
                                            <p:cond delay="600"/>
                                          </p:stCondLst>
                                        </p:cTn>
                                        <p:tgtEl>
                                          <p:spTgt spid="24582">
                                            <p:txEl>
                                              <p:pRg st="1" end="1"/>
                                            </p:txEl>
                                          </p:spTgt>
                                        </p:tgtEl>
                                        <p:attrNameLst>
                                          <p:attrName>xshear</p:attrName>
                                        </p:attrNameLst>
                                      </p:cBhvr>
                                    </p:anim>
                                    <p:animScale>
                                      <p:cBhvr>
                                        <p:cTn id="23" dur="200" decel="100000" autoRev="1" fill="hold">
                                          <p:stCondLst>
                                            <p:cond delay="600"/>
                                          </p:stCondLst>
                                        </p:cTn>
                                        <p:tgtEl>
                                          <p:spTgt spid="24582">
                                            <p:txEl>
                                              <p:pRg st="1" end="1"/>
                                            </p:txEl>
                                          </p:spTgt>
                                        </p:tgtEl>
                                      </p:cBhvr>
                                      <p:from x="100000" y="100000"/>
                                      <p:to x="80000" y="100000"/>
                                    </p:animScale>
                                    <p:anim by="(#ppt_h/3+#ppt_w*0.1)" calcmode="lin" valueType="num">
                                      <p:cBhvr additive="sum">
                                        <p:cTn id="24" dur="200" decel="100000" autoRev="1" fill="hold">
                                          <p:stCondLst>
                                            <p:cond delay="600"/>
                                          </p:stCondLst>
                                        </p:cTn>
                                        <p:tgtEl>
                                          <p:spTgt spid="24582">
                                            <p:txEl>
                                              <p:pRg st="1" end="1"/>
                                            </p:txEl>
                                          </p:spTgt>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nodeType="clickEffect">
                                  <p:stCondLst>
                                    <p:cond delay="0"/>
                                  </p:stCondLst>
                                  <p:childTnLst>
                                    <p:set>
                                      <p:cBhvr>
                                        <p:cTn id="28" dur="1" fill="hold">
                                          <p:stCondLst>
                                            <p:cond delay="0"/>
                                          </p:stCondLst>
                                        </p:cTn>
                                        <p:tgtEl>
                                          <p:spTgt spid="24582">
                                            <p:txEl>
                                              <p:pRg st="2" end="2"/>
                                            </p:txEl>
                                          </p:spTgt>
                                        </p:tgtEl>
                                        <p:attrNameLst>
                                          <p:attrName>style.visibility</p:attrName>
                                        </p:attrNameLst>
                                      </p:cBhvr>
                                      <p:to>
                                        <p:strVal val="visible"/>
                                      </p:to>
                                    </p:set>
                                    <p:anim from="(-#ppt_w/2)" to="(#ppt_x)" calcmode="lin" valueType="num">
                                      <p:cBhvr>
                                        <p:cTn id="29" dur="600" fill="hold">
                                          <p:stCondLst>
                                            <p:cond delay="0"/>
                                          </p:stCondLst>
                                        </p:cTn>
                                        <p:tgtEl>
                                          <p:spTgt spid="24582">
                                            <p:txEl>
                                              <p:pRg st="2" end="2"/>
                                            </p:txEl>
                                          </p:spTgt>
                                        </p:tgtEl>
                                        <p:attrNameLst>
                                          <p:attrName>ppt_x</p:attrName>
                                        </p:attrNameLst>
                                      </p:cBhvr>
                                    </p:anim>
                                    <p:anim from="0" to="-1.0" calcmode="lin" valueType="num">
                                      <p:cBhvr>
                                        <p:cTn id="30" dur="200" decel="50000" autoRev="1" fill="hold">
                                          <p:stCondLst>
                                            <p:cond delay="600"/>
                                          </p:stCondLst>
                                        </p:cTn>
                                        <p:tgtEl>
                                          <p:spTgt spid="24582">
                                            <p:txEl>
                                              <p:pRg st="2" end="2"/>
                                            </p:txEl>
                                          </p:spTgt>
                                        </p:tgtEl>
                                        <p:attrNameLst>
                                          <p:attrName>xshear</p:attrName>
                                        </p:attrNameLst>
                                      </p:cBhvr>
                                    </p:anim>
                                    <p:animScale>
                                      <p:cBhvr>
                                        <p:cTn id="31" dur="200" decel="100000" autoRev="1" fill="hold">
                                          <p:stCondLst>
                                            <p:cond delay="600"/>
                                          </p:stCondLst>
                                        </p:cTn>
                                        <p:tgtEl>
                                          <p:spTgt spid="24582">
                                            <p:txEl>
                                              <p:pRg st="2" end="2"/>
                                            </p:txEl>
                                          </p:spTgt>
                                        </p:tgtEl>
                                      </p:cBhvr>
                                      <p:from x="100000" y="100000"/>
                                      <p:to x="80000" y="100000"/>
                                    </p:animScale>
                                    <p:anim by="(#ppt_h/3+#ppt_w*0.1)" calcmode="lin" valueType="num">
                                      <p:cBhvr additive="sum">
                                        <p:cTn id="32" dur="200" decel="100000" autoRev="1" fill="hold">
                                          <p:stCondLst>
                                            <p:cond delay="600"/>
                                          </p:stCondLst>
                                        </p:cTn>
                                        <p:tgtEl>
                                          <p:spTgt spid="24582">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b="1">
                <a:latin typeface="Book Antiqua" pitchFamily="18" charset="0"/>
              </a:rPr>
              <a:t>Make Connections</a:t>
            </a:r>
          </a:p>
        </p:txBody>
      </p:sp>
      <p:sp>
        <p:nvSpPr>
          <p:cNvPr id="48132" name="Text Box 4"/>
          <p:cNvSpPr txBox="1">
            <a:spLocks noChangeArrowheads="1"/>
          </p:cNvSpPr>
          <p:nvPr/>
        </p:nvSpPr>
        <p:spPr bwMode="auto">
          <a:xfrm>
            <a:off x="1219200" y="1447800"/>
            <a:ext cx="6858000" cy="5159375"/>
          </a:xfrm>
          <a:prstGeom prst="rect">
            <a:avLst/>
          </a:prstGeom>
          <a:noFill/>
          <a:ln w="9525">
            <a:noFill/>
            <a:miter lim="800000"/>
            <a:headEnd/>
            <a:tailEnd/>
          </a:ln>
          <a:effectLst/>
        </p:spPr>
        <p:txBody>
          <a:bodyPr>
            <a:spAutoFit/>
          </a:bodyPr>
          <a:lstStyle/>
          <a:p>
            <a:pPr>
              <a:spcBef>
                <a:spcPct val="50000"/>
              </a:spcBef>
            </a:pPr>
            <a:r>
              <a:rPr lang="en-US" sz="3600">
                <a:effectLst>
                  <a:outerShdw blurRad="38100" dist="38100" dir="2700000" algn="tl">
                    <a:srgbClr val="000000"/>
                  </a:outerShdw>
                </a:effectLst>
              </a:rPr>
              <a:t>    </a:t>
            </a:r>
            <a:r>
              <a:rPr lang="en-US" sz="3800" b="1">
                <a:effectLst>
                  <a:outerShdw blurRad="38100" dist="38100" dir="2700000" algn="tl">
                    <a:srgbClr val="000000"/>
                  </a:outerShdw>
                </a:effectLst>
              </a:rPr>
              <a:t>Ask Yourself:</a:t>
            </a:r>
          </a:p>
          <a:p>
            <a:pPr lvl="1">
              <a:spcBef>
                <a:spcPct val="50000"/>
              </a:spcBef>
              <a:buFont typeface="Wingdings" pitchFamily="2" charset="2"/>
              <a:buChar char="v"/>
            </a:pPr>
            <a:r>
              <a:rPr lang="en-US" sz="2800">
                <a:effectLst>
                  <a:outerShdw blurRad="38100" dist="38100" dir="2700000" algn="tl">
                    <a:srgbClr val="000000"/>
                  </a:outerShdw>
                </a:effectLst>
              </a:rPr>
              <a:t>What do I already know about this?</a:t>
            </a:r>
          </a:p>
          <a:p>
            <a:pPr lvl="1">
              <a:spcBef>
                <a:spcPct val="50000"/>
              </a:spcBef>
              <a:buFont typeface="Wingdings" pitchFamily="2" charset="2"/>
              <a:buChar char="v"/>
            </a:pPr>
            <a:r>
              <a:rPr lang="en-US" sz="2800">
                <a:effectLst>
                  <a:outerShdw blurRad="38100" dist="38100" dir="2700000" algn="tl">
                    <a:srgbClr val="000000"/>
                  </a:outerShdw>
                </a:effectLst>
              </a:rPr>
              <a:t>Has anything similar ever happened to me?</a:t>
            </a:r>
          </a:p>
          <a:p>
            <a:pPr lvl="1">
              <a:spcBef>
                <a:spcPct val="50000"/>
              </a:spcBef>
              <a:buFont typeface="Wingdings" pitchFamily="2" charset="2"/>
              <a:buChar char="v"/>
            </a:pPr>
            <a:r>
              <a:rPr lang="en-US" sz="2800">
                <a:effectLst>
                  <a:outerShdw blurRad="38100" dist="38100" dir="2700000" algn="tl">
                    <a:srgbClr val="000000"/>
                  </a:outerShdw>
                </a:effectLst>
              </a:rPr>
              <a:t>How would I feel if this happened to me?</a:t>
            </a:r>
          </a:p>
          <a:p>
            <a:pPr lvl="1">
              <a:spcBef>
                <a:spcPct val="50000"/>
              </a:spcBef>
              <a:buFont typeface="Wingdings" pitchFamily="2" charset="2"/>
              <a:buChar char="v"/>
            </a:pPr>
            <a:r>
              <a:rPr lang="en-US" sz="2800">
                <a:effectLst>
                  <a:outerShdw blurRad="38100" dist="38100" dir="2700000" algn="tl">
                    <a:srgbClr val="000000"/>
                  </a:outerShdw>
                </a:effectLst>
              </a:rPr>
              <a:t>Can I relate to the characters?</a:t>
            </a:r>
          </a:p>
          <a:p>
            <a:pPr lvl="1">
              <a:spcBef>
                <a:spcPct val="50000"/>
              </a:spcBef>
              <a:buFont typeface="Wingdings" pitchFamily="2" charset="2"/>
              <a:buChar char="v"/>
            </a:pPr>
            <a:r>
              <a:rPr lang="en-US" sz="2800">
                <a:effectLst>
                  <a:outerShdw blurRad="38100" dist="38100" dir="2700000" algn="tl">
                    <a:srgbClr val="000000"/>
                  </a:outerShdw>
                </a:effectLst>
              </a:rPr>
              <a:t>Does this story remind me of something?</a:t>
            </a:r>
          </a:p>
        </p:txBody>
      </p:sp>
      <p:pic>
        <p:nvPicPr>
          <p:cNvPr id="48133" name="Picture 5" descr="rilbmj21[1]"/>
          <p:cNvPicPr>
            <a:picLocks noGrp="1" noChangeAspect="1" noChangeArrowheads="1"/>
          </p:cNvPicPr>
          <p:nvPr>
            <p:ph idx="1"/>
          </p:nvPr>
        </p:nvPicPr>
        <p:blipFill>
          <a:blip r:embed="rId3"/>
          <a:srcRect/>
          <a:stretch>
            <a:fillRect/>
          </a:stretch>
        </p:blipFill>
        <p:spPr>
          <a:xfrm>
            <a:off x="7162800" y="5029200"/>
            <a:ext cx="1524000" cy="1290638"/>
          </a:xfrm>
          <a:noFill/>
          <a:ln/>
        </p:spPr>
      </p:pic>
    </p:spTree>
  </p:cSld>
  <p:clrMapOvr>
    <a:masterClrMapping/>
  </p:clrMapOvr>
  <p:transition spd="slow">
    <p:strips dir="ld"/>
    <p:sndAc>
      <p:stSnd>
        <p:snd r:embed="rId2"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813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8130"/>
                                        </p:tgtEl>
                                        <p:attrNameLst>
                                          <p:attrName>ppt_y</p:attrName>
                                        </p:attrNameLst>
                                      </p:cBhvr>
                                      <p:tavLst>
                                        <p:tav tm="0">
                                          <p:val>
                                            <p:strVal val="#ppt_y"/>
                                          </p:val>
                                        </p:tav>
                                        <p:tav tm="100000">
                                          <p:val>
                                            <p:strVal val="#ppt_y"/>
                                          </p:val>
                                        </p:tav>
                                      </p:tavLst>
                                    </p:anim>
                                    <p:animEffect transition="in" filter="fade">
                                      <p:cBhvr>
                                        <p:cTn id="10" dur="1000"/>
                                        <p:tgtEl>
                                          <p:spTgt spid="4813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8132">
                                            <p:txEl>
                                              <p:pRg st="0" end="0"/>
                                            </p:txEl>
                                          </p:spTgt>
                                        </p:tgtEl>
                                        <p:attrNameLst>
                                          <p:attrName>style.visibility</p:attrName>
                                        </p:attrNameLst>
                                      </p:cBhvr>
                                      <p:to>
                                        <p:strVal val="visible"/>
                                      </p:to>
                                    </p:set>
                                    <p:anim calcmode="lin" valueType="num">
                                      <p:cBhvr additive="base">
                                        <p:cTn id="15" dur="500" fill="hold"/>
                                        <p:tgtEl>
                                          <p:spTgt spid="4813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1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8132">
                                            <p:txEl>
                                              <p:pRg st="1" end="1"/>
                                            </p:txEl>
                                          </p:spTgt>
                                        </p:tgtEl>
                                        <p:attrNameLst>
                                          <p:attrName>style.visibility</p:attrName>
                                        </p:attrNameLst>
                                      </p:cBhvr>
                                      <p:to>
                                        <p:strVal val="visible"/>
                                      </p:to>
                                    </p:set>
                                    <p:anim calcmode="lin" valueType="num">
                                      <p:cBhvr additive="base">
                                        <p:cTn id="21" dur="500" fill="hold"/>
                                        <p:tgtEl>
                                          <p:spTgt spid="4813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1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132">
                                            <p:txEl>
                                              <p:pRg st="2" end="2"/>
                                            </p:txEl>
                                          </p:spTgt>
                                        </p:tgtEl>
                                        <p:attrNameLst>
                                          <p:attrName>style.visibility</p:attrName>
                                        </p:attrNameLst>
                                      </p:cBhvr>
                                      <p:to>
                                        <p:strVal val="visible"/>
                                      </p:to>
                                    </p:set>
                                    <p:anim calcmode="lin" valueType="num">
                                      <p:cBhvr additive="base">
                                        <p:cTn id="27" dur="500" fill="hold"/>
                                        <p:tgtEl>
                                          <p:spTgt spid="4813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1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8132">
                                            <p:txEl>
                                              <p:pRg st="3" end="3"/>
                                            </p:txEl>
                                          </p:spTgt>
                                        </p:tgtEl>
                                        <p:attrNameLst>
                                          <p:attrName>style.visibility</p:attrName>
                                        </p:attrNameLst>
                                      </p:cBhvr>
                                      <p:to>
                                        <p:strVal val="visible"/>
                                      </p:to>
                                    </p:set>
                                    <p:anim calcmode="lin" valueType="num">
                                      <p:cBhvr additive="base">
                                        <p:cTn id="33" dur="500" fill="hold"/>
                                        <p:tgtEl>
                                          <p:spTgt spid="4813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813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8132">
                                            <p:txEl>
                                              <p:pRg st="4" end="4"/>
                                            </p:txEl>
                                          </p:spTgt>
                                        </p:tgtEl>
                                        <p:attrNameLst>
                                          <p:attrName>style.visibility</p:attrName>
                                        </p:attrNameLst>
                                      </p:cBhvr>
                                      <p:to>
                                        <p:strVal val="visible"/>
                                      </p:to>
                                    </p:set>
                                    <p:anim calcmode="lin" valueType="num">
                                      <p:cBhvr additive="base">
                                        <p:cTn id="39" dur="500" fill="hold"/>
                                        <p:tgtEl>
                                          <p:spTgt spid="4813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813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8132">
                                            <p:txEl>
                                              <p:pRg st="5" end="5"/>
                                            </p:txEl>
                                          </p:spTgt>
                                        </p:tgtEl>
                                        <p:attrNameLst>
                                          <p:attrName>style.visibility</p:attrName>
                                        </p:attrNameLst>
                                      </p:cBhvr>
                                      <p:to>
                                        <p:strVal val="visible"/>
                                      </p:to>
                                    </p:set>
                                    <p:anim calcmode="lin" valueType="num">
                                      <p:cBhvr additive="base">
                                        <p:cTn id="45" dur="500" fill="hold"/>
                                        <p:tgtEl>
                                          <p:spTgt spid="48132">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813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b="1">
                <a:latin typeface="Book Antiqua" pitchFamily="18" charset="0"/>
              </a:rPr>
              <a:t>Make Connections</a:t>
            </a:r>
          </a:p>
        </p:txBody>
      </p:sp>
      <p:sp>
        <p:nvSpPr>
          <p:cNvPr id="50181" name="Text Box 5"/>
          <p:cNvSpPr txBox="1">
            <a:spLocks noChangeArrowheads="1"/>
          </p:cNvSpPr>
          <p:nvPr/>
        </p:nvSpPr>
        <p:spPr bwMode="auto">
          <a:xfrm>
            <a:off x="1905000" y="4648200"/>
            <a:ext cx="6781800" cy="1311275"/>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000000"/>
                  </a:outerShdw>
                </a:effectLst>
              </a:rPr>
              <a:t>CONNECT yourself to the text!</a:t>
            </a:r>
          </a:p>
          <a:p>
            <a:pPr>
              <a:spcBef>
                <a:spcPct val="50000"/>
              </a:spcBef>
            </a:pPr>
            <a:r>
              <a:rPr lang="en-US">
                <a:effectLst>
                  <a:outerShdw blurRad="38100" dist="38100" dir="2700000" algn="tl">
                    <a:srgbClr val="000000"/>
                  </a:outerShdw>
                </a:effectLst>
              </a:rPr>
              <a:t>Go passed the 	OBVIOUS!</a:t>
            </a:r>
          </a:p>
        </p:txBody>
      </p:sp>
      <p:pic>
        <p:nvPicPr>
          <p:cNvPr id="50182" name="Picture 6" descr="oy0iq3b3[1]"/>
          <p:cNvPicPr>
            <a:picLocks noGrp="1" noChangeAspect="1" noChangeArrowheads="1"/>
          </p:cNvPicPr>
          <p:nvPr>
            <p:ph idx="1"/>
          </p:nvPr>
        </p:nvPicPr>
        <p:blipFill>
          <a:blip r:embed="rId3"/>
          <a:srcRect/>
          <a:stretch>
            <a:fillRect/>
          </a:stretch>
        </p:blipFill>
        <p:spPr>
          <a:xfrm>
            <a:off x="3200400" y="1600200"/>
            <a:ext cx="2971800" cy="2657475"/>
          </a:xfrm>
          <a:noFill/>
          <a:ln/>
        </p:spPr>
      </p:pic>
    </p:spTree>
  </p:cSld>
  <p:clrMapOvr>
    <a:masterClrMapping/>
  </p:clrMapOvr>
  <p:transition spd="slow">
    <p:fade thruBlk="1"/>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fade">
                                      <p:cBhvr>
                                        <p:cTn id="7" dur="770" decel="100000"/>
                                        <p:tgtEl>
                                          <p:spTgt spid="50180"/>
                                        </p:tgtEl>
                                      </p:cBhvr>
                                    </p:animEffect>
                                    <p:animScale>
                                      <p:cBhvr>
                                        <p:cTn id="8" dur="770" decel="100000"/>
                                        <p:tgtEl>
                                          <p:spTgt spid="50180"/>
                                        </p:tgtEl>
                                      </p:cBhvr>
                                      <p:from x="10000" y="10000"/>
                                      <p:to x="200000" y="450000"/>
                                    </p:animScale>
                                    <p:animScale>
                                      <p:cBhvr>
                                        <p:cTn id="9" dur="1230" accel="100000" fill="hold">
                                          <p:stCondLst>
                                            <p:cond delay="770"/>
                                          </p:stCondLst>
                                        </p:cTn>
                                        <p:tgtEl>
                                          <p:spTgt spid="50180"/>
                                        </p:tgtEl>
                                      </p:cBhvr>
                                      <p:from x="200000" y="450000"/>
                                      <p:to x="100000" y="100000"/>
                                    </p:animScale>
                                    <p:set>
                                      <p:cBhvr>
                                        <p:cTn id="10" dur="770" fill="hold"/>
                                        <p:tgtEl>
                                          <p:spTgt spid="50180"/>
                                        </p:tgtEl>
                                        <p:attrNameLst>
                                          <p:attrName>ppt_x</p:attrName>
                                        </p:attrNameLst>
                                      </p:cBhvr>
                                      <p:to>
                                        <p:strVal val="(0.5)"/>
                                      </p:to>
                                    </p:set>
                                    <p:anim from="(0.5)" to="(#ppt_x)" calcmode="lin" valueType="num">
                                      <p:cBhvr>
                                        <p:cTn id="11" dur="1230" accel="100000" fill="hold">
                                          <p:stCondLst>
                                            <p:cond delay="770"/>
                                          </p:stCondLst>
                                        </p:cTn>
                                        <p:tgtEl>
                                          <p:spTgt spid="50180"/>
                                        </p:tgtEl>
                                        <p:attrNameLst>
                                          <p:attrName>ppt_x</p:attrName>
                                        </p:attrNameLst>
                                      </p:cBhvr>
                                    </p:anim>
                                    <p:set>
                                      <p:cBhvr>
                                        <p:cTn id="12" dur="770" fill="hold"/>
                                        <p:tgtEl>
                                          <p:spTgt spid="50180"/>
                                        </p:tgtEl>
                                        <p:attrNameLst>
                                          <p:attrName>ppt_y</p:attrName>
                                        </p:attrNameLst>
                                      </p:cBhvr>
                                      <p:to>
                                        <p:strVal val="(#ppt_y+0.4)"/>
                                      </p:to>
                                    </p:set>
                                    <p:anim from="(#ppt_y+0.4)" to="(#ppt_y)" calcmode="lin" valueType="num">
                                      <p:cBhvr>
                                        <p:cTn id="13" dur="1230" accel="100000" fill="hold">
                                          <p:stCondLst>
                                            <p:cond delay="770"/>
                                          </p:stCondLst>
                                        </p:cTn>
                                        <p:tgtEl>
                                          <p:spTgt spid="5018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50181"/>
                                        </p:tgtEl>
                                        <p:attrNameLst>
                                          <p:attrName>style.visibility</p:attrName>
                                        </p:attrNameLst>
                                      </p:cBhvr>
                                      <p:to>
                                        <p:strVal val="visible"/>
                                      </p:to>
                                    </p:set>
                                    <p:anim calcmode="lin" valueType="num">
                                      <p:cBhvr>
                                        <p:cTn id="18" dur="2000" fill="hold"/>
                                        <p:tgtEl>
                                          <p:spTgt spid="50181"/>
                                        </p:tgtEl>
                                        <p:attrNameLst>
                                          <p:attrName>ppt_w</p:attrName>
                                        </p:attrNameLst>
                                      </p:cBhvr>
                                      <p:tavLst>
                                        <p:tav tm="0" fmla="#ppt_w*sin(2.5*pi*$)">
                                          <p:val>
                                            <p:fltVal val="0"/>
                                          </p:val>
                                        </p:tav>
                                        <p:tav tm="100000">
                                          <p:val>
                                            <p:fltVal val="1"/>
                                          </p:val>
                                        </p:tav>
                                      </p:tavLst>
                                    </p:anim>
                                    <p:anim calcmode="lin" valueType="num">
                                      <p:cBhvr>
                                        <p:cTn id="19" dur="2000" fill="hold"/>
                                        <p:tgtEl>
                                          <p:spTgt spid="501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b="1">
                <a:latin typeface="Book Antiqua" pitchFamily="18" charset="0"/>
              </a:rPr>
              <a:t>Ask Questions</a:t>
            </a:r>
          </a:p>
        </p:txBody>
      </p:sp>
      <p:pic>
        <p:nvPicPr>
          <p:cNvPr id="25617" name="Picture 17" descr="301nuenu[1]"/>
          <p:cNvPicPr>
            <a:picLocks noGrp="1" noChangeAspect="1" noChangeArrowheads="1"/>
          </p:cNvPicPr>
          <p:nvPr>
            <p:ph sz="half" idx="2"/>
          </p:nvPr>
        </p:nvPicPr>
        <p:blipFill>
          <a:blip r:embed="rId3"/>
          <a:srcRect/>
          <a:stretch>
            <a:fillRect/>
          </a:stretch>
        </p:blipFill>
        <p:spPr>
          <a:xfrm>
            <a:off x="7500938" y="304800"/>
            <a:ext cx="1643062" cy="2212975"/>
          </a:xfrm>
          <a:noFill/>
          <a:ln/>
        </p:spPr>
      </p:pic>
      <p:sp>
        <p:nvSpPr>
          <p:cNvPr id="25605" name="Text Box 5"/>
          <p:cNvSpPr txBox="1">
            <a:spLocks noChangeArrowheads="1"/>
          </p:cNvSpPr>
          <p:nvPr/>
        </p:nvSpPr>
        <p:spPr bwMode="auto">
          <a:xfrm>
            <a:off x="2286000" y="1447800"/>
            <a:ext cx="5105400" cy="4968875"/>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effectLst>
                  <a:outerShdw blurRad="38100" dist="38100" dir="2700000" algn="tl">
                    <a:srgbClr val="000000"/>
                  </a:outerShdw>
                </a:effectLst>
              </a:rPr>
              <a:t>What don’t you get?</a:t>
            </a:r>
          </a:p>
          <a:p>
            <a:pPr>
              <a:spcBef>
                <a:spcPct val="50000"/>
              </a:spcBef>
              <a:buFont typeface="Wingdings" pitchFamily="2" charset="2"/>
              <a:buChar char="§"/>
            </a:pPr>
            <a:r>
              <a:rPr lang="en-US">
                <a:effectLst>
                  <a:outerShdw blurRad="38100" dist="38100" dir="2700000" algn="tl">
                    <a:srgbClr val="000000"/>
                  </a:outerShdw>
                </a:effectLst>
              </a:rPr>
              <a:t>What do you get?</a:t>
            </a:r>
          </a:p>
          <a:p>
            <a:pPr>
              <a:spcBef>
                <a:spcPct val="50000"/>
              </a:spcBef>
              <a:buFont typeface="Wingdings" pitchFamily="2" charset="2"/>
              <a:buChar char="§"/>
            </a:pPr>
            <a:r>
              <a:rPr lang="en-US">
                <a:effectLst>
                  <a:outerShdw blurRad="38100" dist="38100" dir="2700000" algn="tl">
                    <a:srgbClr val="000000"/>
                  </a:outerShdw>
                </a:effectLst>
              </a:rPr>
              <a:t>What words don’t you understand?</a:t>
            </a:r>
          </a:p>
          <a:p>
            <a:pPr>
              <a:spcBef>
                <a:spcPct val="50000"/>
              </a:spcBef>
              <a:buFont typeface="Wingdings" pitchFamily="2" charset="2"/>
              <a:buChar char="§"/>
            </a:pPr>
            <a:r>
              <a:rPr lang="en-US">
                <a:effectLst>
                  <a:outerShdw blurRad="38100" dist="38100" dir="2700000" algn="tl">
                    <a:srgbClr val="000000"/>
                  </a:outerShdw>
                </a:effectLst>
              </a:rPr>
              <a:t>What other questions do you have?</a:t>
            </a:r>
          </a:p>
          <a:p>
            <a:pPr>
              <a:spcBef>
                <a:spcPct val="50000"/>
              </a:spcBef>
              <a:buFont typeface="Wingdings" pitchFamily="2" charset="2"/>
              <a:buChar char="§"/>
            </a:pPr>
            <a:r>
              <a:rPr lang="en-US">
                <a:effectLst>
                  <a:outerShdw blurRad="38100" dist="38100" dir="2700000" algn="tl">
                    <a:srgbClr val="000000"/>
                  </a:outerShdw>
                </a:effectLst>
              </a:rPr>
              <a:t>What do you wonder about as you read?</a:t>
            </a:r>
          </a:p>
        </p:txBody>
      </p:sp>
      <p:pic>
        <p:nvPicPr>
          <p:cNvPr id="25620" name="Picture 20" descr="301nuenu[1]"/>
          <p:cNvPicPr>
            <a:picLocks noGrp="1" noChangeAspect="1" noChangeArrowheads="1"/>
          </p:cNvPicPr>
          <p:nvPr>
            <p:ph sz="half" idx="1"/>
          </p:nvPr>
        </p:nvPicPr>
        <p:blipFill>
          <a:blip r:embed="rId3"/>
          <a:srcRect/>
          <a:stretch>
            <a:fillRect/>
          </a:stretch>
        </p:blipFill>
        <p:spPr>
          <a:xfrm>
            <a:off x="304800" y="304800"/>
            <a:ext cx="1641475" cy="2209800"/>
          </a:xfrm>
          <a:noFill/>
          <a:ln/>
        </p:spPr>
      </p:pic>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500" fill="hold"/>
                                        <p:tgtEl>
                                          <p:spTgt spid="25604"/>
                                        </p:tgtEl>
                                        <p:attrNameLst>
                                          <p:attrName>ppt_w</p:attrName>
                                        </p:attrNameLst>
                                      </p:cBhvr>
                                      <p:tavLst>
                                        <p:tav tm="0">
                                          <p:val>
                                            <p:fltVal val="0"/>
                                          </p:val>
                                        </p:tav>
                                        <p:tav tm="100000">
                                          <p:val>
                                            <p:strVal val="#ppt_w"/>
                                          </p:val>
                                        </p:tav>
                                      </p:tavLst>
                                    </p:anim>
                                    <p:anim calcmode="lin" valueType="num">
                                      <p:cBhvr>
                                        <p:cTn id="8" dur="500" fill="hold"/>
                                        <p:tgtEl>
                                          <p:spTgt spid="25604"/>
                                        </p:tgtEl>
                                        <p:attrNameLst>
                                          <p:attrName>ppt_h</p:attrName>
                                        </p:attrNameLst>
                                      </p:cBhvr>
                                      <p:tavLst>
                                        <p:tav tm="0">
                                          <p:val>
                                            <p:fltVal val="0"/>
                                          </p:val>
                                        </p:tav>
                                        <p:tav tm="100000">
                                          <p:val>
                                            <p:strVal val="#ppt_h"/>
                                          </p:val>
                                        </p:tav>
                                      </p:tavLst>
                                    </p:anim>
                                    <p:anim calcmode="lin" valueType="num">
                                      <p:cBhvr>
                                        <p:cTn id="9" dur="500" fill="hold"/>
                                        <p:tgtEl>
                                          <p:spTgt spid="25604"/>
                                        </p:tgtEl>
                                        <p:attrNameLst>
                                          <p:attrName>style.rotation</p:attrName>
                                        </p:attrNameLst>
                                      </p:cBhvr>
                                      <p:tavLst>
                                        <p:tav tm="0">
                                          <p:val>
                                            <p:fltVal val="360"/>
                                          </p:val>
                                        </p:tav>
                                        <p:tav tm="100000">
                                          <p:val>
                                            <p:fltVal val="0"/>
                                          </p:val>
                                        </p:tav>
                                      </p:tavLst>
                                    </p:anim>
                                    <p:animEffect transition="in" filter="fade">
                                      <p:cBhvr>
                                        <p:cTn id="10" dur="500"/>
                                        <p:tgtEl>
                                          <p:spTgt spid="25604"/>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25605">
                                            <p:txEl>
                                              <p:pRg st="0" end="0"/>
                                            </p:txEl>
                                          </p:spTgt>
                                        </p:tgtEl>
                                        <p:attrNameLst>
                                          <p:attrName>style.visibility</p:attrName>
                                        </p:attrNameLst>
                                      </p:cBhvr>
                                      <p:to>
                                        <p:strVal val="visible"/>
                                      </p:to>
                                    </p:set>
                                    <p:anim calcmode="lin" valueType="num">
                                      <p:cBhvr>
                                        <p:cTn id="15" dur="1000" fill="hold"/>
                                        <p:tgtEl>
                                          <p:spTgt spid="25605">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25605">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256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25605">
                                            <p:txEl>
                                              <p:pRg st="1" end="1"/>
                                            </p:txEl>
                                          </p:spTgt>
                                        </p:tgtEl>
                                        <p:attrNameLst>
                                          <p:attrName>style.visibility</p:attrName>
                                        </p:attrNameLst>
                                      </p:cBhvr>
                                      <p:to>
                                        <p:strVal val="visible"/>
                                      </p:to>
                                    </p:set>
                                    <p:anim calcmode="lin" valueType="num">
                                      <p:cBhvr>
                                        <p:cTn id="22" dur="1000" fill="hold"/>
                                        <p:tgtEl>
                                          <p:spTgt spid="25605">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25605">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2560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25605">
                                            <p:txEl>
                                              <p:pRg st="2" end="2"/>
                                            </p:txEl>
                                          </p:spTgt>
                                        </p:tgtEl>
                                        <p:attrNameLst>
                                          <p:attrName>style.visibility</p:attrName>
                                        </p:attrNameLst>
                                      </p:cBhvr>
                                      <p:to>
                                        <p:strVal val="visible"/>
                                      </p:to>
                                    </p:set>
                                    <p:anim calcmode="lin" valueType="num">
                                      <p:cBhvr>
                                        <p:cTn id="29" dur="1000" fill="hold"/>
                                        <p:tgtEl>
                                          <p:spTgt spid="25605">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25605">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2560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25605">
                                            <p:txEl>
                                              <p:pRg st="3" end="3"/>
                                            </p:txEl>
                                          </p:spTgt>
                                        </p:tgtEl>
                                        <p:attrNameLst>
                                          <p:attrName>style.visibility</p:attrName>
                                        </p:attrNameLst>
                                      </p:cBhvr>
                                      <p:to>
                                        <p:strVal val="visible"/>
                                      </p:to>
                                    </p:set>
                                    <p:anim calcmode="lin" valueType="num">
                                      <p:cBhvr>
                                        <p:cTn id="36" dur="1000" fill="hold"/>
                                        <p:tgtEl>
                                          <p:spTgt spid="25605">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25605">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2560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25605">
                                            <p:txEl>
                                              <p:pRg st="4" end="4"/>
                                            </p:txEl>
                                          </p:spTgt>
                                        </p:tgtEl>
                                        <p:attrNameLst>
                                          <p:attrName>style.visibility</p:attrName>
                                        </p:attrNameLst>
                                      </p:cBhvr>
                                      <p:to>
                                        <p:strVal val="visible"/>
                                      </p:to>
                                    </p:set>
                                    <p:anim calcmode="lin" valueType="num">
                                      <p:cBhvr>
                                        <p:cTn id="43" dur="1000" fill="hold"/>
                                        <p:tgtEl>
                                          <p:spTgt spid="25605">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25605">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2560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p:txBody>
          <a:bodyPr/>
          <a:lstStyle/>
          <a:p>
            <a:r>
              <a:rPr lang="en-US" b="1">
                <a:latin typeface="Book Antiqua" pitchFamily="18" charset="0"/>
              </a:rPr>
              <a:t>Why Ask Questions?</a:t>
            </a:r>
          </a:p>
        </p:txBody>
      </p:sp>
      <p:sp>
        <p:nvSpPr>
          <p:cNvPr id="70661" name="Text Box 5"/>
          <p:cNvSpPr txBox="1">
            <a:spLocks noChangeArrowheads="1"/>
          </p:cNvSpPr>
          <p:nvPr/>
        </p:nvSpPr>
        <p:spPr bwMode="auto">
          <a:xfrm>
            <a:off x="1371600" y="1752600"/>
            <a:ext cx="7086600" cy="3992563"/>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effectLst>
                  <a:outerShdw blurRad="38100" dist="38100" dir="2700000" algn="tl">
                    <a:srgbClr val="000000"/>
                  </a:outerShdw>
                </a:effectLst>
              </a:rPr>
              <a:t>Asking questions helps keep you focused on the text. </a:t>
            </a:r>
          </a:p>
          <a:p>
            <a:pPr>
              <a:spcBef>
                <a:spcPct val="50000"/>
              </a:spcBef>
              <a:buFont typeface="Wingdings" pitchFamily="2" charset="2"/>
              <a:buChar char="§"/>
            </a:pPr>
            <a:r>
              <a:rPr lang="en-US">
                <a:effectLst>
                  <a:outerShdw blurRad="38100" dist="38100" dir="2700000" algn="tl">
                    <a:srgbClr val="000000"/>
                  </a:outerShdw>
                </a:effectLst>
              </a:rPr>
              <a:t>If your mind wanders, you will not understand. Then you will be bored.</a:t>
            </a:r>
          </a:p>
          <a:p>
            <a:pPr>
              <a:spcBef>
                <a:spcPct val="50000"/>
              </a:spcBef>
              <a:buFont typeface="Wingdings" pitchFamily="2" charset="2"/>
              <a:buChar char="§"/>
            </a:pPr>
            <a:r>
              <a:rPr lang="en-US">
                <a:effectLst>
                  <a:outerShdw blurRad="38100" dist="38100" dir="2700000" algn="tl">
                    <a:srgbClr val="000000"/>
                  </a:outerShdw>
                </a:effectLst>
              </a:rPr>
              <a:t>If you run into problems, things you just don’t understand, then you can check yourself with a question.</a:t>
            </a:r>
          </a:p>
        </p:txBody>
      </p:sp>
      <p:pic>
        <p:nvPicPr>
          <p:cNvPr id="70668" name="Picture 12" descr="kanpy1bg[1]"/>
          <p:cNvPicPr>
            <a:picLocks noGrp="1" noChangeAspect="1" noChangeArrowheads="1"/>
          </p:cNvPicPr>
          <p:nvPr>
            <p:ph idx="1"/>
          </p:nvPr>
        </p:nvPicPr>
        <p:blipFill>
          <a:blip r:embed="rId3"/>
          <a:srcRect/>
          <a:stretch>
            <a:fillRect/>
          </a:stretch>
        </p:blipFill>
        <p:spPr>
          <a:xfrm>
            <a:off x="304800" y="304800"/>
            <a:ext cx="1600200" cy="1238250"/>
          </a:xfrm>
          <a:noFill/>
          <a:ln/>
        </p:spPr>
      </p:pic>
    </p:spTree>
  </p:cSld>
  <p:clrMapOvr>
    <a:masterClrMapping/>
  </p:clrMapOvr>
  <p:transition spd="slow">
    <p:wheel/>
    <p:sndAc>
      <p:stSnd>
        <p:snd r:embed="rId2" name="suctio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0660"/>
                                        </p:tgtEl>
                                        <p:attrNameLst>
                                          <p:attrName>style.visibility</p:attrName>
                                        </p:attrNameLst>
                                      </p:cBhvr>
                                      <p:to>
                                        <p:strVal val="visible"/>
                                      </p:to>
                                    </p:set>
                                    <p:animEffect transition="in" filter="fade">
                                      <p:cBhvr>
                                        <p:cTn id="7" dur="1000"/>
                                        <p:tgtEl>
                                          <p:spTgt spid="70660"/>
                                        </p:tgtEl>
                                      </p:cBhvr>
                                    </p:animEffect>
                                    <p:anim calcmode="lin" valueType="num">
                                      <p:cBhvr>
                                        <p:cTn id="8" dur="1000" fill="hold"/>
                                        <p:tgtEl>
                                          <p:spTgt spid="70660"/>
                                        </p:tgtEl>
                                        <p:attrNameLst>
                                          <p:attrName>ppt_w</p:attrName>
                                        </p:attrNameLst>
                                      </p:cBhvr>
                                      <p:tavLst>
                                        <p:tav tm="0" fmla="#ppt_w*sin(2.5*pi*$)">
                                          <p:val>
                                            <p:fltVal val="0"/>
                                          </p:val>
                                        </p:tav>
                                        <p:tav tm="100000">
                                          <p:val>
                                            <p:fltVal val="1"/>
                                          </p:val>
                                        </p:tav>
                                      </p:tavLst>
                                    </p:anim>
                                    <p:anim calcmode="lin" valueType="num">
                                      <p:cBhvr>
                                        <p:cTn id="9" dur="1000" fill="hold"/>
                                        <p:tgtEl>
                                          <p:spTgt spid="7066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70661">
                                            <p:txEl>
                                              <p:pRg st="0" end="0"/>
                                            </p:txEl>
                                          </p:spTgt>
                                        </p:tgtEl>
                                        <p:attrNameLst>
                                          <p:attrName>style.visibility</p:attrName>
                                        </p:attrNameLst>
                                      </p:cBhvr>
                                      <p:to>
                                        <p:strVal val="visible"/>
                                      </p:to>
                                    </p:set>
                                    <p:anim calcmode="lin" valueType="num">
                                      <p:cBhvr>
                                        <p:cTn id="14" dur="1000" fill="hold"/>
                                        <p:tgtEl>
                                          <p:spTgt spid="7066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7066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066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70661">
                                            <p:txEl>
                                              <p:pRg st="1" end="1"/>
                                            </p:txEl>
                                          </p:spTgt>
                                        </p:tgtEl>
                                        <p:attrNameLst>
                                          <p:attrName>style.visibility</p:attrName>
                                        </p:attrNameLst>
                                      </p:cBhvr>
                                      <p:to>
                                        <p:strVal val="visible"/>
                                      </p:to>
                                    </p:set>
                                    <p:anim calcmode="lin" valueType="num">
                                      <p:cBhvr>
                                        <p:cTn id="21" dur="1000" fill="hold"/>
                                        <p:tgtEl>
                                          <p:spTgt spid="70661">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7066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066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70661">
                                            <p:txEl>
                                              <p:pRg st="2" end="2"/>
                                            </p:txEl>
                                          </p:spTgt>
                                        </p:tgtEl>
                                        <p:attrNameLst>
                                          <p:attrName>style.visibility</p:attrName>
                                        </p:attrNameLst>
                                      </p:cBhvr>
                                      <p:to>
                                        <p:strVal val="visible"/>
                                      </p:to>
                                    </p:set>
                                    <p:anim calcmode="lin" valueType="num">
                                      <p:cBhvr>
                                        <p:cTn id="28" dur="1000" fill="hold"/>
                                        <p:tgtEl>
                                          <p:spTgt spid="70661">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7066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06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588</TotalTime>
  <Words>811</Words>
  <Application>Microsoft Office PowerPoint</Application>
  <PresentationFormat>On-screen Show (4:3)</PresentationFormat>
  <Paragraphs>94</Paragraphs>
  <Slides>23</Slides>
  <Notes>0</Notes>
  <HiddenSlides>0</HiddenSlides>
  <MMClips>2</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Curtain Call</vt:lpstr>
      <vt:lpstr>READING STRATEGIES</vt:lpstr>
      <vt:lpstr>Metacognition: Thinking About How You Think</vt:lpstr>
      <vt:lpstr>More About Metacognition</vt:lpstr>
      <vt:lpstr>The Reading Strategies</vt:lpstr>
      <vt:lpstr>Make Connections</vt:lpstr>
      <vt:lpstr>Make Connections</vt:lpstr>
      <vt:lpstr>Make Connections</vt:lpstr>
      <vt:lpstr>Ask Questions</vt:lpstr>
      <vt:lpstr>Why Ask Questions?</vt:lpstr>
      <vt:lpstr>Determine Importance</vt:lpstr>
      <vt:lpstr>Why Determine Importance?</vt:lpstr>
      <vt:lpstr>Infer and Predict</vt:lpstr>
      <vt:lpstr>Infer and Predict</vt:lpstr>
      <vt:lpstr>Infer and Predict</vt:lpstr>
      <vt:lpstr>Infer and Predict</vt:lpstr>
      <vt:lpstr>Visualize</vt:lpstr>
      <vt:lpstr>Why Visualize?</vt:lpstr>
      <vt:lpstr>Synthesize</vt:lpstr>
      <vt:lpstr>Synthesize</vt:lpstr>
      <vt:lpstr> Use Fix Up Strategies</vt:lpstr>
      <vt:lpstr>Use Fix Up Strategies</vt:lpstr>
      <vt:lpstr>Why Use Strategies? </vt:lpstr>
      <vt:lpstr>Why Use Strategies?</vt:lpstr>
    </vt:vector>
  </TitlesOfParts>
  <Company>Nebo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Reward</dc:creator>
  <cp:lastModifiedBy>e200002224</cp:lastModifiedBy>
  <cp:revision>83</cp:revision>
  <dcterms:created xsi:type="dcterms:W3CDTF">2004-06-03T15:48:13Z</dcterms:created>
  <dcterms:modified xsi:type="dcterms:W3CDTF">2011-09-14T15:48:17Z</dcterms:modified>
</cp:coreProperties>
</file>